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7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9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0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1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2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3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7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8.xml" ContentType="application/vnd.openxmlformats-officedocument.presentationml.notesSlide+xml"/>
  <Override PartName="/ppt/tags/tag6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1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2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3.xml" ContentType="application/vnd.openxmlformats-officedocument.presentationml.notesSlide+xml"/>
  <Override PartName="/ppt/tags/tag85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6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27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95.xml" ContentType="application/vnd.openxmlformats-officedocument.presentationml.tags+xml"/>
  <Override PartName="/ppt/notesSlides/notesSlide30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31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36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37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38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39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40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48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49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50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51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52.xml" ContentType="application/vnd.openxmlformats-officedocument.presentationml.notesSl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55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6" r:id="rId1"/>
  </p:sldMasterIdLst>
  <p:notesMasterIdLst>
    <p:notesMasterId r:id="rId86"/>
  </p:notesMasterIdLst>
  <p:sldIdLst>
    <p:sldId id="423" r:id="rId2"/>
    <p:sldId id="425" r:id="rId3"/>
    <p:sldId id="444" r:id="rId4"/>
    <p:sldId id="424" r:id="rId5"/>
    <p:sldId id="443" r:id="rId6"/>
    <p:sldId id="426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45" r:id="rId16"/>
    <p:sldId id="446" r:id="rId17"/>
    <p:sldId id="447" r:id="rId18"/>
    <p:sldId id="448" r:id="rId19"/>
    <p:sldId id="435" r:id="rId20"/>
    <p:sldId id="449" r:id="rId21"/>
    <p:sldId id="450" r:id="rId22"/>
    <p:sldId id="436" r:id="rId23"/>
    <p:sldId id="437" r:id="rId24"/>
    <p:sldId id="438" r:id="rId25"/>
    <p:sldId id="451" r:id="rId26"/>
    <p:sldId id="552" r:id="rId27"/>
    <p:sldId id="554" r:id="rId28"/>
    <p:sldId id="555" r:id="rId29"/>
    <p:sldId id="557" r:id="rId30"/>
    <p:sldId id="556" r:id="rId31"/>
    <p:sldId id="558" r:id="rId32"/>
    <p:sldId id="560" r:id="rId33"/>
    <p:sldId id="559" r:id="rId34"/>
    <p:sldId id="561" r:id="rId35"/>
    <p:sldId id="562" r:id="rId36"/>
    <p:sldId id="553" r:id="rId37"/>
    <p:sldId id="439" r:id="rId38"/>
    <p:sldId id="563" r:id="rId39"/>
    <p:sldId id="452" r:id="rId40"/>
    <p:sldId id="440" r:id="rId41"/>
    <p:sldId id="441" r:id="rId42"/>
    <p:sldId id="564" r:id="rId43"/>
    <p:sldId id="565" r:id="rId44"/>
    <p:sldId id="442" r:id="rId45"/>
    <p:sldId id="453" r:id="rId46"/>
    <p:sldId id="454" r:id="rId47"/>
    <p:sldId id="538" r:id="rId48"/>
    <p:sldId id="540" r:id="rId49"/>
    <p:sldId id="541" r:id="rId50"/>
    <p:sldId id="542" r:id="rId51"/>
    <p:sldId id="455" r:id="rId52"/>
    <p:sldId id="456" r:id="rId53"/>
    <p:sldId id="457" r:id="rId54"/>
    <p:sldId id="458" r:id="rId55"/>
    <p:sldId id="459" r:id="rId56"/>
    <p:sldId id="537" r:id="rId57"/>
    <p:sldId id="471" r:id="rId58"/>
    <p:sldId id="544" r:id="rId59"/>
    <p:sldId id="545" r:id="rId60"/>
    <p:sldId id="460" r:id="rId61"/>
    <p:sldId id="546" r:id="rId62"/>
    <p:sldId id="547" r:id="rId63"/>
    <p:sldId id="548" r:id="rId64"/>
    <p:sldId id="549" r:id="rId65"/>
    <p:sldId id="550" r:id="rId66"/>
    <p:sldId id="551" r:id="rId67"/>
    <p:sldId id="463" r:id="rId68"/>
    <p:sldId id="461" r:id="rId69"/>
    <p:sldId id="543" r:id="rId70"/>
    <p:sldId id="464" r:id="rId71"/>
    <p:sldId id="472" r:id="rId72"/>
    <p:sldId id="473" r:id="rId73"/>
    <p:sldId id="478" r:id="rId74"/>
    <p:sldId id="479" r:id="rId75"/>
    <p:sldId id="480" r:id="rId76"/>
    <p:sldId id="481" r:id="rId77"/>
    <p:sldId id="482" r:id="rId78"/>
    <p:sldId id="483" r:id="rId79"/>
    <p:sldId id="484" r:id="rId80"/>
    <p:sldId id="485" r:id="rId81"/>
    <p:sldId id="486" r:id="rId82"/>
    <p:sldId id="487" r:id="rId83"/>
    <p:sldId id="489" r:id="rId84"/>
    <p:sldId id="490" r:id="rId8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62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9128" autoAdjust="0"/>
  </p:normalViewPr>
  <p:slideViewPr>
    <p:cSldViewPr>
      <p:cViewPr varScale="1">
        <p:scale>
          <a:sx n="99" d="100"/>
          <a:sy n="99" d="100"/>
        </p:scale>
        <p:origin x="-32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4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19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32292-71B5-462F-B2EF-C0579AB5374A}" type="datetimeFigureOut">
              <a:rPr lang="zh-CN" altLang="en-US" smtClean="0"/>
              <a:t>2017-12-12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D2E12-5522-4FC9-A3CD-4EBAC0B6E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397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985817E-9B15-41D8-856E-F43C4E62B8C6}" type="slidenum">
              <a:rPr lang="en-US" altLang="zh-CN">
                <a:latin typeface="Arial" charset="0"/>
              </a:rPr>
              <a:pPr eaLnBrk="1" hangingPunct="1"/>
              <a:t>2</a:t>
            </a:fld>
            <a:endParaRPr lang="en-US" altLang="zh-CN">
              <a:latin typeface="Arial" charset="0"/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BDEA026-58A3-46B7-A3E3-88F220CBD6B3}" type="slidenum">
              <a:rPr lang="en-US" altLang="zh-CN">
                <a:latin typeface="Arial" charset="0"/>
              </a:rPr>
              <a:pPr eaLnBrk="1" hangingPunct="1"/>
              <a:t>11</a:t>
            </a:fld>
            <a:endParaRPr lang="en-US" altLang="zh-CN">
              <a:latin typeface="Arial" charset="0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4B2563F1-7F0E-42D7-847E-E3CECD7EA7EA}" type="slidenum">
              <a:rPr lang="en-US" altLang="zh-CN">
                <a:latin typeface="Arial" charset="0"/>
              </a:rPr>
              <a:pPr eaLnBrk="1" hangingPunct="1"/>
              <a:t>12</a:t>
            </a:fld>
            <a:endParaRPr lang="en-US" altLang="zh-CN">
              <a:latin typeface="Arial" charset="0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7ACA3FD-3AC2-47B2-8281-22CED97F75A1}" type="slidenum">
              <a:rPr lang="en-US" altLang="zh-CN">
                <a:latin typeface="Arial" charset="0"/>
              </a:rPr>
              <a:pPr eaLnBrk="1" hangingPunct="1"/>
              <a:t>13</a:t>
            </a:fld>
            <a:endParaRPr lang="en-US" altLang="zh-CN">
              <a:latin typeface="Arial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D6576CFC-8272-45E0-9808-DAB94A83DFED}" type="slidenum">
              <a:rPr lang="en-US" altLang="zh-CN">
                <a:latin typeface="Arial" charset="0"/>
              </a:rPr>
              <a:pPr eaLnBrk="1" hangingPunct="1"/>
              <a:t>14</a:t>
            </a:fld>
            <a:endParaRPr lang="en-US" altLang="zh-CN">
              <a:latin typeface="Arial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46B4502-F016-415A-B98F-E11E549C5FAF}" type="slidenum">
              <a:rPr lang="en-US" altLang="zh-CN">
                <a:latin typeface="Arial" charset="0"/>
              </a:rPr>
              <a:pPr eaLnBrk="1" hangingPunct="1"/>
              <a:t>15</a:t>
            </a:fld>
            <a:endParaRPr lang="en-US" altLang="zh-CN">
              <a:latin typeface="Arial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46B4502-F016-415A-B98F-E11E549C5FAF}" type="slidenum">
              <a:rPr lang="en-US" altLang="zh-CN">
                <a:latin typeface="Arial" charset="0"/>
              </a:rPr>
              <a:pPr eaLnBrk="1" hangingPunct="1"/>
              <a:t>16</a:t>
            </a:fld>
            <a:endParaRPr lang="en-US" altLang="zh-CN">
              <a:latin typeface="Arial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46B4502-F016-415A-B98F-E11E549C5FAF}" type="slidenum">
              <a:rPr lang="en-US" altLang="zh-CN">
                <a:latin typeface="Arial" charset="0"/>
              </a:rPr>
              <a:pPr eaLnBrk="1" hangingPunct="1"/>
              <a:t>17</a:t>
            </a:fld>
            <a:endParaRPr lang="en-US" altLang="zh-CN">
              <a:latin typeface="Arial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46B4502-F016-415A-B98F-E11E549C5FAF}" type="slidenum">
              <a:rPr lang="en-US" altLang="zh-CN">
                <a:latin typeface="Arial" charset="0"/>
              </a:rPr>
              <a:pPr eaLnBrk="1" hangingPunct="1"/>
              <a:t>18</a:t>
            </a:fld>
            <a:endParaRPr lang="en-US" altLang="zh-CN">
              <a:latin typeface="Arial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0BA8ACA-C717-4FF2-BF5C-3478BD88E5CC}" type="slidenum">
              <a:rPr lang="en-US" altLang="zh-CN">
                <a:latin typeface="Arial" charset="0"/>
              </a:rPr>
              <a:pPr eaLnBrk="1" hangingPunct="1"/>
              <a:t>19</a:t>
            </a:fld>
            <a:endParaRPr lang="en-US" altLang="zh-CN">
              <a:latin typeface="Arial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985817E-9B15-41D8-856E-F43C4E62B8C6}" type="slidenum">
              <a:rPr lang="en-US" altLang="zh-CN">
                <a:latin typeface="Arial" charset="0"/>
              </a:rPr>
              <a:pPr eaLnBrk="1" hangingPunct="1"/>
              <a:t>20</a:t>
            </a:fld>
            <a:endParaRPr lang="en-US" altLang="zh-CN">
              <a:latin typeface="Arial" charset="0"/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985817E-9B15-41D8-856E-F43C4E62B8C6}" type="slidenum">
              <a:rPr lang="en-US" altLang="zh-CN">
                <a:latin typeface="Arial" charset="0"/>
              </a:rPr>
              <a:pPr eaLnBrk="1" hangingPunct="1"/>
              <a:t>3</a:t>
            </a:fld>
            <a:endParaRPr lang="en-US" altLang="zh-CN">
              <a:latin typeface="Arial" charset="0"/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985817E-9B15-41D8-856E-F43C4E62B8C6}" type="slidenum">
              <a:rPr lang="en-US" altLang="zh-CN">
                <a:latin typeface="Arial" charset="0"/>
              </a:rPr>
              <a:pPr eaLnBrk="1" hangingPunct="1"/>
              <a:t>21</a:t>
            </a:fld>
            <a:endParaRPr lang="en-US" altLang="zh-CN">
              <a:latin typeface="Arial" charset="0"/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EAFB022-E067-4CBD-BAD7-E487E32E2748}" type="slidenum">
              <a:rPr lang="en-US" altLang="zh-CN">
                <a:latin typeface="Arial" charset="0"/>
              </a:rPr>
              <a:pPr eaLnBrk="1" hangingPunct="1"/>
              <a:t>22</a:t>
            </a:fld>
            <a:endParaRPr lang="en-US" altLang="zh-CN">
              <a:latin typeface="Arial" charset="0"/>
            </a:endParaRPr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DB12EDE5-6B67-44BB-9278-C47AB2FC7CDD}" type="slidenum">
              <a:rPr lang="en-US" altLang="zh-CN">
                <a:latin typeface="Arial" charset="0"/>
              </a:rPr>
              <a:pPr eaLnBrk="1" hangingPunct="1"/>
              <a:t>23</a:t>
            </a:fld>
            <a:endParaRPr lang="en-US" altLang="zh-CN">
              <a:latin typeface="Arial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5F416738-5D8E-443D-B59D-505F1F711E00}" type="slidenum">
              <a:rPr lang="en-US" altLang="zh-CN">
                <a:latin typeface="Arial" charset="0"/>
              </a:rPr>
              <a:pPr eaLnBrk="1" hangingPunct="1"/>
              <a:t>24</a:t>
            </a:fld>
            <a:endParaRPr lang="en-US" altLang="zh-CN">
              <a:latin typeface="Arial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17A6233-5F4F-472A-865C-A5C2D362CD90}" type="slidenum">
              <a:rPr lang="en-US" altLang="zh-CN">
                <a:latin typeface="Arial" charset="0"/>
              </a:rPr>
              <a:pPr eaLnBrk="1" hangingPunct="1"/>
              <a:t>37</a:t>
            </a:fld>
            <a:endParaRPr lang="en-US" altLang="zh-CN">
              <a:latin typeface="Arial" charset="0"/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17A6233-5F4F-472A-865C-A5C2D362CD90}" type="slidenum">
              <a:rPr lang="en-US" altLang="zh-CN">
                <a:latin typeface="Arial" charset="0"/>
              </a:rPr>
              <a:pPr eaLnBrk="1" hangingPunct="1"/>
              <a:t>38</a:t>
            </a:fld>
            <a:endParaRPr lang="en-US" altLang="zh-CN">
              <a:latin typeface="Arial" charset="0"/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17A6233-5F4F-472A-865C-A5C2D362CD90}" type="slidenum">
              <a:rPr lang="en-US" altLang="zh-CN">
                <a:latin typeface="Arial" charset="0"/>
              </a:rPr>
              <a:pPr eaLnBrk="1" hangingPunct="1"/>
              <a:t>39</a:t>
            </a:fld>
            <a:endParaRPr lang="en-US" altLang="zh-CN">
              <a:latin typeface="Arial" charset="0"/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875F53E-73EC-432D-B34E-8BA360EF185A}" type="slidenum">
              <a:rPr lang="en-US" altLang="zh-CN">
                <a:latin typeface="Arial" charset="0"/>
              </a:rPr>
              <a:pPr eaLnBrk="1" hangingPunct="1"/>
              <a:t>40</a:t>
            </a:fld>
            <a:endParaRPr lang="en-US" altLang="zh-CN">
              <a:latin typeface="Arial" charset="0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AB25F3F-1357-4128-9D93-DCE65B0A1DF0}" type="slidenum">
              <a:rPr lang="en-US" altLang="zh-CN">
                <a:latin typeface="Arial" charset="0"/>
              </a:rPr>
              <a:pPr eaLnBrk="1" hangingPunct="1"/>
              <a:t>41</a:t>
            </a:fld>
            <a:endParaRPr lang="en-US" altLang="zh-CN">
              <a:latin typeface="Arial" charset="0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AB25F3F-1357-4128-9D93-DCE65B0A1DF0}" type="slidenum">
              <a:rPr lang="en-US" altLang="zh-CN">
                <a:latin typeface="Arial" charset="0"/>
              </a:rPr>
              <a:pPr eaLnBrk="1" hangingPunct="1"/>
              <a:t>42</a:t>
            </a:fld>
            <a:endParaRPr lang="en-US" altLang="zh-CN">
              <a:latin typeface="Arial" charset="0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367A5D6-133F-4E8C-8CEA-5B65A1A4C1CF}" type="slidenum">
              <a:rPr lang="en-US" altLang="zh-CN">
                <a:latin typeface="Arial" charset="0"/>
              </a:rPr>
              <a:pPr eaLnBrk="1" hangingPunct="1"/>
              <a:t>4</a:t>
            </a:fld>
            <a:endParaRPr lang="en-US" altLang="zh-CN">
              <a:latin typeface="Arial" charset="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AB25F3F-1357-4128-9D93-DCE65B0A1DF0}" type="slidenum">
              <a:rPr lang="en-US" altLang="zh-CN">
                <a:latin typeface="Arial" charset="0"/>
              </a:rPr>
              <a:pPr eaLnBrk="1" hangingPunct="1"/>
              <a:t>43</a:t>
            </a:fld>
            <a:endParaRPr lang="en-US" altLang="zh-CN">
              <a:latin typeface="Arial" charset="0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1712B53-0DD0-4047-82D1-C30B42883194}" type="slidenum">
              <a:rPr lang="en-US" altLang="zh-CN">
                <a:latin typeface="Arial" charset="0"/>
              </a:rPr>
              <a:pPr eaLnBrk="1" hangingPunct="1"/>
              <a:t>44</a:t>
            </a:fld>
            <a:endParaRPr lang="en-US" altLang="zh-CN">
              <a:latin typeface="Arial" charset="0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AB25F3F-1357-4128-9D93-DCE65B0A1DF0}" type="slidenum">
              <a:rPr lang="en-US" altLang="zh-CN">
                <a:latin typeface="Arial" charset="0"/>
              </a:rPr>
              <a:pPr eaLnBrk="1" hangingPunct="1"/>
              <a:t>47</a:t>
            </a:fld>
            <a:endParaRPr lang="en-US" altLang="zh-CN">
              <a:latin typeface="Arial" charset="0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AB25F3F-1357-4128-9D93-DCE65B0A1DF0}" type="slidenum">
              <a:rPr lang="en-US" altLang="zh-CN">
                <a:latin typeface="Arial" charset="0"/>
              </a:rPr>
              <a:pPr eaLnBrk="1" hangingPunct="1"/>
              <a:t>48</a:t>
            </a:fld>
            <a:endParaRPr lang="en-US" altLang="zh-CN">
              <a:latin typeface="Arial" charset="0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AB25F3F-1357-4128-9D93-DCE65B0A1DF0}" type="slidenum">
              <a:rPr lang="en-US" altLang="zh-CN">
                <a:latin typeface="Arial" charset="0"/>
              </a:rPr>
              <a:pPr eaLnBrk="1" hangingPunct="1"/>
              <a:t>49</a:t>
            </a:fld>
            <a:endParaRPr lang="en-US" altLang="zh-CN">
              <a:latin typeface="Arial" charset="0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AB25F3F-1357-4128-9D93-DCE65B0A1DF0}" type="slidenum">
              <a:rPr lang="en-US" altLang="zh-CN">
                <a:latin typeface="Arial" charset="0"/>
              </a:rPr>
              <a:pPr eaLnBrk="1" hangingPunct="1"/>
              <a:t>50</a:t>
            </a:fld>
            <a:endParaRPr lang="en-US" altLang="zh-CN">
              <a:latin typeface="Arial" charset="0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47CF3905-F5AE-4BEE-ADC0-FCD2E899D281}" type="slidenum">
              <a:rPr lang="en-US" altLang="zh-CN">
                <a:latin typeface="Arial" charset="0"/>
              </a:rPr>
              <a:pPr eaLnBrk="1" hangingPunct="1"/>
              <a:t>51</a:t>
            </a:fld>
            <a:endParaRPr lang="en-US" altLang="zh-CN">
              <a:latin typeface="Arial" charset="0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6B0D285-F622-4278-A24F-6D4E3C316EF7}" type="slidenum">
              <a:rPr lang="en-US" altLang="zh-CN">
                <a:latin typeface="Arial" charset="0"/>
              </a:rPr>
              <a:pPr eaLnBrk="1" hangingPunct="1"/>
              <a:t>52</a:t>
            </a:fld>
            <a:endParaRPr lang="en-US" altLang="zh-CN">
              <a:latin typeface="Arial" charset="0"/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47C224B-59CA-4CB8-AAA1-BF7418AB65C7}" type="slidenum">
              <a:rPr lang="en-US" altLang="zh-CN">
                <a:latin typeface="Arial" charset="0"/>
              </a:rPr>
              <a:pPr eaLnBrk="1" hangingPunct="1"/>
              <a:t>53</a:t>
            </a:fld>
            <a:endParaRPr lang="en-US" altLang="zh-CN">
              <a:latin typeface="Arial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16099E1-3D35-4823-8AE1-FAC39A27CAF2}" type="slidenum">
              <a:rPr lang="en-US" altLang="zh-CN">
                <a:latin typeface="Arial" charset="0"/>
              </a:rPr>
              <a:pPr eaLnBrk="1" hangingPunct="1"/>
              <a:t>54</a:t>
            </a:fld>
            <a:endParaRPr lang="en-US" altLang="zh-CN">
              <a:latin typeface="Arial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985817E-9B15-41D8-856E-F43C4E62B8C6}" type="slidenum">
              <a:rPr lang="en-US" altLang="zh-CN">
                <a:latin typeface="Arial" charset="0"/>
              </a:rPr>
              <a:pPr eaLnBrk="1" hangingPunct="1"/>
              <a:t>5</a:t>
            </a:fld>
            <a:endParaRPr lang="en-US" altLang="zh-CN">
              <a:latin typeface="Arial" charset="0"/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1BB3F50-7066-46AC-8F9D-F1A52F9571A1}" type="slidenum">
              <a:rPr lang="en-US" altLang="zh-CN">
                <a:latin typeface="Arial" charset="0"/>
              </a:rPr>
              <a:pPr eaLnBrk="1" hangingPunct="1"/>
              <a:t>55</a:t>
            </a:fld>
            <a:endParaRPr lang="en-US" altLang="zh-CN">
              <a:latin typeface="Arial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421ACAD-359F-4D5A-B9BD-32E356D00350}" type="slidenum">
              <a:rPr lang="en-US" altLang="zh-CN">
                <a:latin typeface="Arial" charset="0"/>
              </a:rPr>
              <a:pPr eaLnBrk="1" hangingPunct="1"/>
              <a:t>60</a:t>
            </a:fld>
            <a:endParaRPr lang="en-US" altLang="zh-CN">
              <a:latin typeface="Arial" charset="0"/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 sz="110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D2E12-5522-4FC9-A3CD-4EBAC0B6EE51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3038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D2E12-5522-4FC9-A3CD-4EBAC0B6EE51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3038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D2E12-5522-4FC9-A3CD-4EBAC0B6EE51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3038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D2E12-5522-4FC9-A3CD-4EBAC0B6EE51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3038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D2E12-5522-4FC9-A3CD-4EBAC0B6EE51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3038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D2E12-5522-4FC9-A3CD-4EBAC0B6EE51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3038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E60FC0D-184C-4C2E-9241-F03302C679D9}" type="slidenum">
              <a:rPr lang="en-US" altLang="zh-CN">
                <a:latin typeface="Arial" charset="0"/>
              </a:rPr>
              <a:pPr eaLnBrk="1" hangingPunct="1"/>
              <a:t>67</a:t>
            </a:fld>
            <a:endParaRPr lang="en-US" altLang="zh-CN">
              <a:latin typeface="Arial" charset="0"/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 sz="110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6BDE1EB-BC3E-4F80-997A-68B28E2F597F}" type="slidenum">
              <a:rPr lang="en-US" altLang="zh-CN">
                <a:latin typeface="Arial" charset="0"/>
              </a:rPr>
              <a:pPr eaLnBrk="1" hangingPunct="1"/>
              <a:t>68</a:t>
            </a:fld>
            <a:endParaRPr lang="en-US" altLang="zh-CN">
              <a:latin typeface="Arial" charset="0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 sz="110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5DABE49A-917D-45BA-B4BA-747D60EC2B3A}" type="slidenum">
              <a:rPr lang="en-US" altLang="zh-CN">
                <a:latin typeface="Arial" charset="0"/>
              </a:rPr>
              <a:pPr eaLnBrk="1" hangingPunct="1"/>
              <a:t>6</a:t>
            </a:fld>
            <a:endParaRPr lang="en-US" altLang="zh-CN">
              <a:latin typeface="Arial" charset="0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F343928-ABF0-4F72-8200-C6481DB31499}" type="slidenum">
              <a:rPr lang="en-US" altLang="zh-CN">
                <a:latin typeface="Arial" charset="0"/>
              </a:rPr>
              <a:pPr eaLnBrk="1" hangingPunct="1"/>
              <a:t>69</a:t>
            </a:fld>
            <a:endParaRPr lang="en-US" altLang="zh-CN">
              <a:latin typeface="Arial" charset="0"/>
            </a:endParaRPr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 sz="110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09AF308-FD18-40E3-B35B-D9F2057B6686}" type="slidenum">
              <a:rPr lang="en-US" altLang="zh-CN">
                <a:latin typeface="Arial" charset="0"/>
              </a:rPr>
              <a:pPr eaLnBrk="1" hangingPunct="1"/>
              <a:t>70</a:t>
            </a:fld>
            <a:endParaRPr lang="en-US" altLang="zh-CN">
              <a:latin typeface="Arial" charset="0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 sz="110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C2CA63A-8278-4C28-88CC-11CFC0BE3872}" type="slidenum">
              <a:rPr lang="en-US" altLang="zh-CN">
                <a:latin typeface="Arial" charset="0"/>
              </a:rPr>
              <a:pPr eaLnBrk="1" hangingPunct="1"/>
              <a:t>71</a:t>
            </a:fld>
            <a:endParaRPr lang="en-US" altLang="zh-CN">
              <a:latin typeface="Arial" charset="0"/>
            </a:endParaRPr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 sz="110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89B8374F-D02C-4276-BC40-74E596F4CA1C}" type="slidenum">
              <a:rPr lang="en-US" altLang="zh-CN">
                <a:latin typeface="Arial" charset="0"/>
              </a:rPr>
              <a:pPr eaLnBrk="1" hangingPunct="1"/>
              <a:t>72</a:t>
            </a:fld>
            <a:endParaRPr lang="en-US" altLang="zh-CN">
              <a:latin typeface="Arial" charset="0"/>
            </a:endParaRPr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 sz="110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F9406DC-D6B3-43C3-9228-7CD6CB275D1A}" type="slidenum">
              <a:rPr lang="en-US" altLang="zh-CN">
                <a:latin typeface="Arial" charset="0"/>
              </a:rPr>
              <a:pPr eaLnBrk="1" hangingPunct="1"/>
              <a:t>74</a:t>
            </a:fld>
            <a:endParaRPr lang="en-US" altLang="zh-CN">
              <a:latin typeface="Arial" charset="0"/>
            </a:endParaRPr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875A3C8B-C0DE-4E8D-B03F-B988678E41F5}" type="slidenum">
              <a:rPr lang="en-US" altLang="zh-CN">
                <a:latin typeface="Arial" charset="0"/>
              </a:rPr>
              <a:pPr eaLnBrk="1" hangingPunct="1"/>
              <a:t>75</a:t>
            </a:fld>
            <a:endParaRPr lang="en-US" altLang="zh-CN">
              <a:latin typeface="Arial" charset="0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FBC82BD-B0A5-4CA6-B71D-74DCB1DFB0F1}" type="slidenum">
              <a:rPr lang="en-US" altLang="zh-CN">
                <a:latin typeface="Arial" charset="0"/>
              </a:rPr>
              <a:pPr eaLnBrk="1" hangingPunct="1"/>
              <a:t>76</a:t>
            </a:fld>
            <a:endParaRPr lang="en-US" altLang="zh-CN">
              <a:latin typeface="Arial" charset="0"/>
            </a:endParaRP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C0DF848-8101-4870-AC5D-8F7347526732}" type="slidenum">
              <a:rPr lang="en-US" altLang="zh-CN">
                <a:latin typeface="Arial" charset="0"/>
              </a:rPr>
              <a:pPr eaLnBrk="1" hangingPunct="1"/>
              <a:t>77</a:t>
            </a:fld>
            <a:endParaRPr lang="en-US" altLang="zh-CN">
              <a:latin typeface="Arial" charset="0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B48E98B-F997-4713-BE7C-46DA2F1A2837}" type="slidenum">
              <a:rPr lang="en-US" altLang="zh-CN">
                <a:latin typeface="Arial" charset="0"/>
              </a:rPr>
              <a:pPr eaLnBrk="1" hangingPunct="1"/>
              <a:t>78</a:t>
            </a:fld>
            <a:endParaRPr lang="en-US" altLang="zh-CN">
              <a:latin typeface="Arial" charset="0"/>
            </a:endParaRPr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771DBFD-3950-4C31-B5F6-68142249D695}" type="slidenum">
              <a:rPr lang="en-US" altLang="zh-CN">
                <a:latin typeface="Arial" charset="0"/>
              </a:rPr>
              <a:pPr eaLnBrk="1" hangingPunct="1"/>
              <a:t>79</a:t>
            </a:fld>
            <a:endParaRPr lang="en-US" altLang="zh-CN">
              <a:latin typeface="Arial" charset="0"/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FC68093-D933-47B3-BC45-F20DFBDB6B37}" type="slidenum">
              <a:rPr lang="en-US" altLang="zh-CN">
                <a:latin typeface="Arial" charset="0"/>
              </a:rPr>
              <a:pPr eaLnBrk="1" hangingPunct="1"/>
              <a:t>7</a:t>
            </a:fld>
            <a:endParaRPr lang="en-US" altLang="zh-CN">
              <a:latin typeface="Arial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0AF5C1D-51B5-41AA-A6CF-00F53C3F28C4}" type="slidenum">
              <a:rPr lang="en-US" altLang="zh-CN">
                <a:latin typeface="Arial" charset="0"/>
              </a:rPr>
              <a:pPr eaLnBrk="1" hangingPunct="1"/>
              <a:t>80</a:t>
            </a:fld>
            <a:endParaRPr lang="en-US" altLang="zh-CN">
              <a:latin typeface="Arial" charset="0"/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0890918-A976-445A-94E4-1DC86D56195F}" type="slidenum">
              <a:rPr lang="en-US" altLang="zh-CN">
                <a:latin typeface="Arial" charset="0"/>
              </a:rPr>
              <a:pPr eaLnBrk="1" hangingPunct="1"/>
              <a:t>81</a:t>
            </a:fld>
            <a:endParaRPr lang="en-US" altLang="zh-CN">
              <a:latin typeface="Arial" charset="0"/>
            </a:endParaRPr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87A9EE5A-ADB0-4F9D-8E4B-E38FA0844AD8}" type="slidenum">
              <a:rPr lang="en-US" altLang="zh-CN">
                <a:latin typeface="Arial" charset="0"/>
              </a:rPr>
              <a:pPr eaLnBrk="1" hangingPunct="1"/>
              <a:t>82</a:t>
            </a:fld>
            <a:endParaRPr lang="en-US" altLang="zh-CN">
              <a:latin typeface="Arial" charset="0"/>
            </a:endParaRPr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2413912-4686-4D9E-A215-5EDB806ABB16}" type="slidenum">
              <a:rPr lang="en-US" altLang="zh-CN">
                <a:latin typeface="Arial" charset="0"/>
              </a:rPr>
              <a:pPr eaLnBrk="1" hangingPunct="1"/>
              <a:t>83</a:t>
            </a:fld>
            <a:endParaRPr lang="en-US" altLang="zh-CN">
              <a:latin typeface="Arial" charset="0"/>
            </a:endParaRPr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BFF7C61-F54F-48F9-B21E-EB407360D5DE}" type="slidenum">
              <a:rPr lang="en-US" altLang="zh-CN">
                <a:latin typeface="Arial" charset="0"/>
              </a:rPr>
              <a:pPr eaLnBrk="1" hangingPunct="1"/>
              <a:t>84</a:t>
            </a:fld>
            <a:endParaRPr lang="en-US" altLang="zh-CN">
              <a:latin typeface="Arial" charset="0"/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46B4502-F016-415A-B98F-E11E549C5FAF}" type="slidenum">
              <a:rPr lang="en-US" altLang="zh-CN">
                <a:latin typeface="Arial" charset="0"/>
              </a:rPr>
              <a:pPr eaLnBrk="1" hangingPunct="1"/>
              <a:t>8</a:t>
            </a:fld>
            <a:endParaRPr lang="en-US" altLang="zh-CN">
              <a:latin typeface="Arial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5797E68-2780-4F1E-BDCB-4EEAF97E5CC0}" type="slidenum">
              <a:rPr lang="en-US" altLang="zh-CN">
                <a:latin typeface="Arial" charset="0"/>
              </a:rPr>
              <a:pPr eaLnBrk="1" hangingPunct="1"/>
              <a:t>9</a:t>
            </a:fld>
            <a:endParaRPr lang="en-US" altLang="zh-CN">
              <a:latin typeface="Arial" charset="0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DFD0570-367E-4FBB-AEDD-D8733346A30F}" type="slidenum">
              <a:rPr lang="en-US" altLang="zh-CN">
                <a:latin typeface="Arial" charset="0"/>
              </a:rPr>
              <a:pPr eaLnBrk="1" hangingPunct="1"/>
              <a:t>10</a:t>
            </a:fld>
            <a:endParaRPr lang="en-US" altLang="zh-CN">
              <a:latin typeface="Arial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3585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3585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zh-CN">
                <a:solidFill>
                  <a:srgbClr val="333333"/>
                </a:solidFill>
              </a:rPr>
              <a:t>机器学习导论</a:t>
            </a: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B3C5A7F-F833-4459-9A85-357A3044CDC1}" type="slidenum">
              <a:rPr lang="en-US" altLang="zh-CN" smtClean="0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1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9512" y="9148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smtClean="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95B95EE-AEC5-410D-A1F1-9A0F9F1746EE}" type="datetime11">
              <a:rPr lang="zh-CN" altLang="en-US" smtClean="0">
                <a:solidFill>
                  <a:srgbClr val="000000"/>
                </a:solidFill>
              </a:rPr>
              <a:t>15:41:22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677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9599CA-525E-4FA9-84D9-DC21605E9FFA}" type="datetime11">
              <a:rPr lang="zh-CN" altLang="en-US" smtClean="0">
                <a:solidFill>
                  <a:srgbClr val="000000"/>
                </a:solidFill>
              </a:rPr>
              <a:t>15:41:22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373700-E53C-4BE1-90AF-C264006825CE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366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7B2AD6-2AEF-42E0-AB53-1259712EF0BF}" type="datetime11">
              <a:rPr lang="zh-CN" altLang="en-US" smtClean="0">
                <a:solidFill>
                  <a:srgbClr val="000000"/>
                </a:solidFill>
              </a:rPr>
              <a:t>15:41:22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E75D9-EE00-4A15-8075-34D4EE7907B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709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99AF1C-EB65-4A76-A7D5-2A3BD2ABD604}" type="datetime11">
              <a:rPr lang="zh-CN" altLang="en-US" smtClean="0">
                <a:solidFill>
                  <a:srgbClr val="000000"/>
                </a:solidFill>
              </a:rPr>
              <a:t>15:41:22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2CCEF-25BF-4DDB-BBE6-413E481E1BFB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894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150938" y="214313"/>
            <a:ext cx="7804150" cy="591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2013C-633B-4EA3-AF8C-819356B7A3E8}" type="datetime11">
              <a:rPr lang="zh-CN" altLang="en-US" smtClean="0">
                <a:solidFill>
                  <a:srgbClr val="000000"/>
                </a:solidFill>
              </a:rPr>
              <a:t>15:41:22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ABDE8D-7172-410F-ABBC-3982E19E7EB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02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182688" y="20177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1182688" y="41513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BF9DCC-A437-4274-858B-22099A6C6239}" type="datetime11">
              <a:rPr lang="zh-CN" altLang="en-US" smtClean="0">
                <a:solidFill>
                  <a:srgbClr val="000000"/>
                </a:solidFill>
              </a:rPr>
              <a:t>15:41:22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DBF39-70BC-4C7A-B6D6-BC91FE641C1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938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F12D69-BF68-457C-93F8-A7CE766D1290}" type="datetime11">
              <a:rPr lang="zh-CN" altLang="en-US" smtClean="0">
                <a:solidFill>
                  <a:srgbClr val="000000"/>
                </a:solidFill>
              </a:rPr>
              <a:t>15:41:22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72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F194A2-5C08-4C97-BA9C-C9F5798C0B5E}" type="datetime11">
              <a:rPr lang="zh-CN" altLang="en-US" smtClean="0">
                <a:solidFill>
                  <a:srgbClr val="000000"/>
                </a:solidFill>
              </a:rPr>
              <a:t>15:41:22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D7C6E-B65B-47B0-845A-EA061397D45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459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32C663-861E-4871-B9FF-1B90C703D3E5}" type="datetime11">
              <a:rPr lang="zh-CN" altLang="en-US" smtClean="0">
                <a:solidFill>
                  <a:srgbClr val="000000"/>
                </a:solidFill>
              </a:rPr>
              <a:t>15:41:22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9126D-0AFC-4BE4-8A4C-37459F8B817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312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40B6E-02D9-45D4-9976-AC33C4AF8E8D}" type="datetime11">
              <a:rPr lang="zh-CN" altLang="en-US" smtClean="0">
                <a:solidFill>
                  <a:srgbClr val="000000"/>
                </a:solidFill>
              </a:rPr>
              <a:t>15:41:22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B99990-C4A4-460E-ACE2-9BD2ED9093B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5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0FB90C-339C-4457-AF5C-BAC00E037165}" type="datetime11">
              <a:rPr lang="zh-CN" altLang="en-US" smtClean="0">
                <a:solidFill>
                  <a:srgbClr val="000000"/>
                </a:solidFill>
              </a:rPr>
              <a:t>15:41:22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ACC24F-789A-4A17-BA32-DE809571727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509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251520" y="116632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B336E-7FDC-45F2-B5BD-4E01E2C20C07}" type="datetime11">
              <a:rPr lang="zh-CN" altLang="en-US" smtClean="0">
                <a:solidFill>
                  <a:srgbClr val="000000"/>
                </a:solidFill>
              </a:rPr>
              <a:t>15:41:22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3AEBC-0C39-4ED8-BBF7-649E425A917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23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768479-4B3C-49E7-86DD-3726378E0C8B}" type="datetime11">
              <a:rPr lang="zh-CN" altLang="en-US" smtClean="0">
                <a:solidFill>
                  <a:srgbClr val="000000"/>
                </a:solidFill>
              </a:rPr>
              <a:t>15:41:22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D2C20-8F76-4C90-8925-A23544AD928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788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CC38B-0692-4FD1-8CE0-9227752775F0}" type="datetime11">
              <a:rPr lang="zh-CN" altLang="en-US" smtClean="0">
                <a:solidFill>
                  <a:srgbClr val="000000"/>
                </a:solidFill>
              </a:rPr>
              <a:t>15:41:22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D4185-E99E-4445-8AA6-E370E94E115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253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482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9512" y="9148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smtClean="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D20F84F-F8CF-4449-AF02-7D494D13AB7C}" type="datetime11">
              <a:rPr lang="zh-CN" altLang="en-US" smtClean="0">
                <a:solidFill>
                  <a:srgbClr val="000000"/>
                </a:solidFill>
              </a:rPr>
              <a:t>15:41:22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482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 smtClean="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3482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smtClean="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633D05-2C7E-42C1-A2C3-7CA29C7A9DF6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19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36.xml"/><Relationship Id="rId7" Type="http://schemas.openxmlformats.org/officeDocument/2006/relationships/image" Target="../media/image30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3.png"/><Relationship Id="rId4" Type="http://schemas.openxmlformats.org/officeDocument/2006/relationships/tags" Target="../tags/tag37.xml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36.pn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27.png"/><Relationship Id="rId2" Type="http://schemas.openxmlformats.org/officeDocument/2006/relationships/tags" Target="../tags/tag39.xml"/><Relationship Id="rId16" Type="http://schemas.openxmlformats.org/officeDocument/2006/relationships/image" Target="../media/image39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35.png"/><Relationship Id="rId5" Type="http://schemas.openxmlformats.org/officeDocument/2006/relationships/tags" Target="../tags/tag42.xml"/><Relationship Id="rId15" Type="http://schemas.openxmlformats.org/officeDocument/2006/relationships/image" Target="../media/image38.png"/><Relationship Id="rId10" Type="http://schemas.openxmlformats.org/officeDocument/2006/relationships/image" Target="../media/image34.png"/><Relationship Id="rId4" Type="http://schemas.openxmlformats.org/officeDocument/2006/relationships/tags" Target="../tags/tag41.xml"/><Relationship Id="rId9" Type="http://schemas.openxmlformats.org/officeDocument/2006/relationships/notesSlide" Target="../notesSlides/notesSlide10.xml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43.png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image" Target="../media/image42.png"/><Relationship Id="rId17" Type="http://schemas.openxmlformats.org/officeDocument/2006/relationships/slide" Target="slide47.xml"/><Relationship Id="rId2" Type="http://schemas.openxmlformats.org/officeDocument/2006/relationships/tags" Target="../tags/tag46.xml"/><Relationship Id="rId16" Type="http://schemas.openxmlformats.org/officeDocument/2006/relationships/image" Target="../media/image46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41.png"/><Relationship Id="rId5" Type="http://schemas.openxmlformats.org/officeDocument/2006/relationships/tags" Target="../tags/tag49.xml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tags" Target="../tags/tag48.xml"/><Relationship Id="rId9" Type="http://schemas.openxmlformats.org/officeDocument/2006/relationships/notesSlide" Target="../notesSlides/notesSlide11.xml"/><Relationship Id="rId1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54.xml"/><Relationship Id="rId7" Type="http://schemas.openxmlformats.org/officeDocument/2006/relationships/image" Target="../media/image48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47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52.png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image" Target="../media/image51.png"/><Relationship Id="rId2" Type="http://schemas.openxmlformats.org/officeDocument/2006/relationships/tags" Target="../tags/tag56.xml"/><Relationship Id="rId16" Type="http://schemas.openxmlformats.org/officeDocument/2006/relationships/image" Target="../media/image55.png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image" Target="../media/image50.png"/><Relationship Id="rId5" Type="http://schemas.openxmlformats.org/officeDocument/2006/relationships/tags" Target="../tags/tag59.xml"/><Relationship Id="rId15" Type="http://schemas.openxmlformats.org/officeDocument/2006/relationships/image" Target="../media/image54.png"/><Relationship Id="rId10" Type="http://schemas.openxmlformats.org/officeDocument/2006/relationships/image" Target="../media/image34.png"/><Relationship Id="rId4" Type="http://schemas.openxmlformats.org/officeDocument/2006/relationships/tags" Target="../tags/tag58.xml"/><Relationship Id="rId9" Type="http://schemas.openxmlformats.org/officeDocument/2006/relationships/notesSlide" Target="../notesSlides/notesSlide13.xml"/><Relationship Id="rId1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m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6.tmp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tmp"/><Relationship Id="rId5" Type="http://schemas.openxmlformats.org/officeDocument/2006/relationships/image" Target="../media/image60.tmp"/><Relationship Id="rId4" Type="http://schemas.openxmlformats.org/officeDocument/2006/relationships/image" Target="../media/image59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tmp"/><Relationship Id="rId4" Type="http://schemas.openxmlformats.org/officeDocument/2006/relationships/image" Target="../media/image62.tm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66.xml"/><Relationship Id="rId7" Type="http://schemas.openxmlformats.org/officeDocument/2006/relationships/image" Target="../media/image65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64.tmp"/><Relationship Id="rId5" Type="http://schemas.openxmlformats.org/officeDocument/2006/relationships/notesSlide" Target="../notesSlides/notesSlide17.xml"/><Relationship Id="rId10" Type="http://schemas.openxmlformats.org/officeDocument/2006/relationships/slide" Target="slide20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tm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0.tmp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9.xml"/><Relationship Id="rId6" Type="http://schemas.openxmlformats.org/officeDocument/2006/relationships/image" Target="../media/image114.png"/><Relationship Id="rId5" Type="http://schemas.openxmlformats.org/officeDocument/2006/relationships/image" Target="../media/image73.tmp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13" Type="http://schemas.openxmlformats.org/officeDocument/2006/relationships/image" Target="../media/image78.png"/><Relationship Id="rId3" Type="http://schemas.openxmlformats.org/officeDocument/2006/relationships/tags" Target="../tags/tag72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77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76.png"/><Relationship Id="rId5" Type="http://schemas.openxmlformats.org/officeDocument/2006/relationships/tags" Target="../tags/tag74.xml"/><Relationship Id="rId10" Type="http://schemas.openxmlformats.org/officeDocument/2006/relationships/image" Target="../media/image75.png"/><Relationship Id="rId4" Type="http://schemas.openxmlformats.org/officeDocument/2006/relationships/tags" Target="../tags/tag73.xml"/><Relationship Id="rId9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openxmlformats.org/officeDocument/2006/relationships/tags" Target="../tags/tag78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81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image" Target="../media/image80.png"/><Relationship Id="rId5" Type="http://schemas.openxmlformats.org/officeDocument/2006/relationships/tags" Target="../tags/tag80.xml"/><Relationship Id="rId10" Type="http://schemas.openxmlformats.org/officeDocument/2006/relationships/image" Target="../media/image79.png"/><Relationship Id="rId4" Type="http://schemas.openxmlformats.org/officeDocument/2006/relationships/tags" Target="../tags/tag79.xml"/><Relationship Id="rId9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84.xml"/><Relationship Id="rId7" Type="http://schemas.openxmlformats.org/officeDocument/2006/relationships/image" Target="../media/image82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65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Relationship Id="rId9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84.tm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5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tags" Target="../tags/tag88.xml"/><Relationship Id="rId7" Type="http://schemas.openxmlformats.org/officeDocument/2006/relationships/image" Target="../media/image6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118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4.xml"/><Relationship Id="rId21" Type="http://schemas.openxmlformats.org/officeDocument/2006/relationships/image" Target="../media/image10.png"/><Relationship Id="rId7" Type="http://schemas.openxmlformats.org/officeDocument/2006/relationships/tags" Target="../tags/tag8.xml"/><Relationship Id="rId12" Type="http://schemas.openxmlformats.org/officeDocument/2006/relationships/notesSlide" Target="../notesSlides/notesSlide3.xml"/><Relationship Id="rId17" Type="http://schemas.openxmlformats.org/officeDocument/2006/relationships/image" Target="../media/image6.png"/><Relationship Id="rId2" Type="http://schemas.openxmlformats.org/officeDocument/2006/relationships/tags" Target="../tags/tag3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6.xml"/><Relationship Id="rId15" Type="http://schemas.openxmlformats.org/officeDocument/2006/relationships/image" Target="../media/image4.png"/><Relationship Id="rId10" Type="http://schemas.openxmlformats.org/officeDocument/2006/relationships/tags" Target="../tags/tag11.xml"/><Relationship Id="rId19" Type="http://schemas.openxmlformats.org/officeDocument/2006/relationships/image" Target="../media/image8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3.png"/><Relationship Id="rId22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tags" Target="../tags/tag91.xml"/><Relationship Id="rId7" Type="http://schemas.openxmlformats.org/officeDocument/2006/relationships/image" Target="../media/image82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123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tags" Target="../tags/tag94.xml"/><Relationship Id="rId7" Type="http://schemas.openxmlformats.org/officeDocument/2006/relationships/image" Target="../media/image131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130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6.png"/><Relationship Id="rId7" Type="http://schemas.openxmlformats.org/officeDocument/2006/relationships/image" Target="../media/image134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tmp"/><Relationship Id="rId5" Type="http://schemas.openxmlformats.org/officeDocument/2006/relationships/image" Target="../media/image138.png"/><Relationship Id="rId10" Type="http://schemas.openxmlformats.org/officeDocument/2006/relationships/image" Target="../media/image139.png"/><Relationship Id="rId4" Type="http://schemas.openxmlformats.org/officeDocument/2006/relationships/image" Target="../media/image137.png"/><Relationship Id="rId9" Type="http://schemas.openxmlformats.org/officeDocument/2006/relationships/image" Target="../media/image135.tm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5.xml"/><Relationship Id="rId6" Type="http://schemas.openxmlformats.org/officeDocument/2006/relationships/image" Target="../media/image137.tmp"/><Relationship Id="rId5" Type="http://schemas.openxmlformats.org/officeDocument/2006/relationships/image" Target="../media/image136.tmp"/><Relationship Id="rId4" Type="http://schemas.openxmlformats.org/officeDocument/2006/relationships/image" Target="../media/image13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tags" Target="../tags/tag98.xml"/><Relationship Id="rId7" Type="http://schemas.openxmlformats.org/officeDocument/2006/relationships/image" Target="../media/image140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82.png"/><Relationship Id="rId4" Type="http://schemas.openxmlformats.org/officeDocument/2006/relationships/tags" Target="../tags/tag99.xml"/><Relationship Id="rId9" Type="http://schemas.openxmlformats.org/officeDocument/2006/relationships/image" Target="../media/image1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12" Type="http://schemas.openxmlformats.org/officeDocument/2006/relationships/image" Target="../media/image146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image" Target="../media/image145.png"/><Relationship Id="rId5" Type="http://schemas.openxmlformats.org/officeDocument/2006/relationships/tags" Target="../tags/tag104.xml"/><Relationship Id="rId10" Type="http://schemas.openxmlformats.org/officeDocument/2006/relationships/image" Target="../media/image144.png"/><Relationship Id="rId4" Type="http://schemas.openxmlformats.org/officeDocument/2006/relationships/tags" Target="../tags/tag103.xml"/><Relationship Id="rId9" Type="http://schemas.openxmlformats.org/officeDocument/2006/relationships/image" Target="../media/image1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m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tm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m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tags" Target="../tags/tag109.xml"/><Relationship Id="rId7" Type="http://schemas.openxmlformats.org/officeDocument/2006/relationships/image" Target="../media/image153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152.png"/><Relationship Id="rId5" Type="http://schemas.openxmlformats.org/officeDocument/2006/relationships/notesSlide" Target="../notesSlides/notesSlide36.xml"/><Relationship Id="rId10" Type="http://schemas.openxmlformats.org/officeDocument/2006/relationships/image" Target="../media/image151.tmp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155.tm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notesSlide" Target="../notesSlides/notesSlide3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notesSlide" Target="../notesSlides/notesSlide38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tags" Target="../tags/tag116.xml"/><Relationship Id="rId7" Type="http://schemas.openxmlformats.org/officeDocument/2006/relationships/notesSlide" Target="../notesSlides/notesSlide39.xml"/><Relationship Id="rId12" Type="http://schemas.openxmlformats.org/officeDocument/2006/relationships/image" Target="../media/image164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163.png"/><Relationship Id="rId5" Type="http://schemas.openxmlformats.org/officeDocument/2006/relationships/tags" Target="../tags/tag118.xml"/><Relationship Id="rId10" Type="http://schemas.openxmlformats.org/officeDocument/2006/relationships/image" Target="../media/image162.png"/><Relationship Id="rId4" Type="http://schemas.openxmlformats.org/officeDocument/2006/relationships/tags" Target="../tags/tag117.xml"/><Relationship Id="rId9" Type="http://schemas.openxmlformats.org/officeDocument/2006/relationships/image" Target="../media/image16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tags" Target="../tags/tag121.xml"/><Relationship Id="rId7" Type="http://schemas.openxmlformats.org/officeDocument/2006/relationships/image" Target="../media/image158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22.xml"/><Relationship Id="rId9" Type="http://schemas.openxmlformats.org/officeDocument/2006/relationships/image" Target="../media/image16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Relationship Id="rId5" Type="http://schemas.openxmlformats.org/officeDocument/2006/relationships/image" Target="../media/image1680.png"/><Relationship Id="rId4" Type="http://schemas.openxmlformats.org/officeDocument/2006/relationships/image" Target="../media/image16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6.png"/><Relationship Id="rId17" Type="http://schemas.openxmlformats.org/officeDocument/2006/relationships/image" Target="../media/image17.png"/><Relationship Id="rId2" Type="http://schemas.openxmlformats.org/officeDocument/2006/relationships/tags" Target="../tags/tag15.xml"/><Relationship Id="rId16" Type="http://schemas.openxmlformats.org/officeDocument/2006/relationships/image" Target="../media/image16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notesSlide" Target="../notesSlides/notesSlide5.xml"/><Relationship Id="rId5" Type="http://schemas.openxmlformats.org/officeDocument/2006/relationships/tags" Target="../tags/tag18.xml"/><Relationship Id="rId15" Type="http://schemas.openxmlformats.org/officeDocument/2006/relationships/image" Target="../media/image15.png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tags" Target="../tags/tag138.xml"/><Relationship Id="rId18" Type="http://schemas.openxmlformats.org/officeDocument/2006/relationships/image" Target="../media/image170.png"/><Relationship Id="rId26" Type="http://schemas.openxmlformats.org/officeDocument/2006/relationships/image" Target="../media/image176.png"/><Relationship Id="rId3" Type="http://schemas.openxmlformats.org/officeDocument/2006/relationships/tags" Target="../tags/tag128.xml"/><Relationship Id="rId21" Type="http://schemas.openxmlformats.org/officeDocument/2006/relationships/image" Target="../media/image166.png"/><Relationship Id="rId7" Type="http://schemas.openxmlformats.org/officeDocument/2006/relationships/tags" Target="../tags/tag132.xml"/><Relationship Id="rId12" Type="http://schemas.openxmlformats.org/officeDocument/2006/relationships/tags" Target="../tags/tag137.xml"/><Relationship Id="rId17" Type="http://schemas.openxmlformats.org/officeDocument/2006/relationships/image" Target="../media/image169.png"/><Relationship Id="rId25" Type="http://schemas.openxmlformats.org/officeDocument/2006/relationships/image" Target="../media/image175.png"/><Relationship Id="rId2" Type="http://schemas.openxmlformats.org/officeDocument/2006/relationships/tags" Target="../tags/tag127.xml"/><Relationship Id="rId16" Type="http://schemas.openxmlformats.org/officeDocument/2006/relationships/notesSlide" Target="../notesSlides/notesSlide41.xml"/><Relationship Id="rId20" Type="http://schemas.openxmlformats.org/officeDocument/2006/relationships/image" Target="../media/image171.png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24" Type="http://schemas.openxmlformats.org/officeDocument/2006/relationships/image" Target="../media/image174.png"/><Relationship Id="rId5" Type="http://schemas.openxmlformats.org/officeDocument/2006/relationships/tags" Target="../tags/tag130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tags" Target="../tags/tag135.xml"/><Relationship Id="rId19" Type="http://schemas.openxmlformats.org/officeDocument/2006/relationships/image" Target="../media/image81.png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tags" Target="../tags/tag139.xml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tm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tm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tm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tm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tm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tm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tm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tags" Target="../tags/tag142.xml"/><Relationship Id="rId7" Type="http://schemas.openxmlformats.org/officeDocument/2006/relationships/notesSlide" Target="../notesSlides/notesSlide48.xml"/><Relationship Id="rId12" Type="http://schemas.openxmlformats.org/officeDocument/2006/relationships/image" Target="../media/image190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89.png"/><Relationship Id="rId5" Type="http://schemas.openxmlformats.org/officeDocument/2006/relationships/tags" Target="../tags/tag144.xml"/><Relationship Id="rId10" Type="http://schemas.openxmlformats.org/officeDocument/2006/relationships/image" Target="../media/image188.png"/><Relationship Id="rId4" Type="http://schemas.openxmlformats.org/officeDocument/2006/relationships/tags" Target="../tags/tag143.xml"/><Relationship Id="rId9" Type="http://schemas.openxmlformats.org/officeDocument/2006/relationships/image" Target="../media/image18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tags" Target="../tags/tag157.xml"/><Relationship Id="rId18" Type="http://schemas.openxmlformats.org/officeDocument/2006/relationships/image" Target="../media/image191.png"/><Relationship Id="rId26" Type="http://schemas.openxmlformats.org/officeDocument/2006/relationships/image" Target="../media/image199.png"/><Relationship Id="rId3" Type="http://schemas.openxmlformats.org/officeDocument/2006/relationships/tags" Target="../tags/tag147.xml"/><Relationship Id="rId21" Type="http://schemas.openxmlformats.org/officeDocument/2006/relationships/image" Target="../media/image194.png"/><Relationship Id="rId7" Type="http://schemas.openxmlformats.org/officeDocument/2006/relationships/tags" Target="../tags/tag151.xml"/><Relationship Id="rId12" Type="http://schemas.openxmlformats.org/officeDocument/2006/relationships/tags" Target="../tags/tag156.xml"/><Relationship Id="rId17" Type="http://schemas.openxmlformats.org/officeDocument/2006/relationships/notesSlide" Target="../notesSlides/notesSlide49.xml"/><Relationship Id="rId25" Type="http://schemas.openxmlformats.org/officeDocument/2006/relationships/image" Target="../media/image198.png"/><Relationship Id="rId2" Type="http://schemas.openxmlformats.org/officeDocument/2006/relationships/tags" Target="../tags/tag146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93.png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24" Type="http://schemas.openxmlformats.org/officeDocument/2006/relationships/image" Target="../media/image197.png"/><Relationship Id="rId5" Type="http://schemas.openxmlformats.org/officeDocument/2006/relationships/tags" Target="../tags/tag149.xml"/><Relationship Id="rId15" Type="http://schemas.openxmlformats.org/officeDocument/2006/relationships/tags" Target="../tags/tag159.xml"/><Relationship Id="rId23" Type="http://schemas.openxmlformats.org/officeDocument/2006/relationships/image" Target="../media/image196.png"/><Relationship Id="rId28" Type="http://schemas.openxmlformats.org/officeDocument/2006/relationships/image" Target="../media/image201.png"/><Relationship Id="rId10" Type="http://schemas.openxmlformats.org/officeDocument/2006/relationships/tags" Target="../tags/tag154.xml"/><Relationship Id="rId19" Type="http://schemas.openxmlformats.org/officeDocument/2006/relationships/image" Target="../media/image192.png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tags" Target="../tags/tag158.xml"/><Relationship Id="rId22" Type="http://schemas.openxmlformats.org/officeDocument/2006/relationships/image" Target="../media/image195.png"/><Relationship Id="rId27" Type="http://schemas.openxmlformats.org/officeDocument/2006/relationships/image" Target="../media/image20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tags" Target="../tags/tag162.xml"/><Relationship Id="rId7" Type="http://schemas.openxmlformats.org/officeDocument/2006/relationships/notesSlide" Target="../notesSlides/notesSlide50.xml"/><Relationship Id="rId12" Type="http://schemas.openxmlformats.org/officeDocument/2006/relationships/image" Target="../media/image189.png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05.png"/><Relationship Id="rId5" Type="http://schemas.openxmlformats.org/officeDocument/2006/relationships/tags" Target="../tags/tag164.xml"/><Relationship Id="rId10" Type="http://schemas.openxmlformats.org/officeDocument/2006/relationships/image" Target="../media/image204.png"/><Relationship Id="rId4" Type="http://schemas.openxmlformats.org/officeDocument/2006/relationships/tags" Target="../tags/tag163.xml"/><Relationship Id="rId9" Type="http://schemas.openxmlformats.org/officeDocument/2006/relationships/image" Target="../media/image20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5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23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2.png"/><Relationship Id="rId5" Type="http://schemas.openxmlformats.org/officeDocument/2006/relationships/tags" Target="../tags/tag27.xml"/><Relationship Id="rId10" Type="http://schemas.openxmlformats.org/officeDocument/2006/relationships/image" Target="../media/image21.png"/><Relationship Id="rId4" Type="http://schemas.openxmlformats.org/officeDocument/2006/relationships/tags" Target="../tags/tag26.xml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notesSlide" Target="../notesSlides/notesSlide5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tags" Target="../tags/tag179.xml"/><Relationship Id="rId18" Type="http://schemas.openxmlformats.org/officeDocument/2006/relationships/tags" Target="../tags/tag184.xml"/><Relationship Id="rId26" Type="http://schemas.openxmlformats.org/officeDocument/2006/relationships/image" Target="../media/image172.png"/><Relationship Id="rId39" Type="http://schemas.openxmlformats.org/officeDocument/2006/relationships/image" Target="../media/image219.png"/><Relationship Id="rId3" Type="http://schemas.openxmlformats.org/officeDocument/2006/relationships/tags" Target="../tags/tag169.xml"/><Relationship Id="rId21" Type="http://schemas.openxmlformats.org/officeDocument/2006/relationships/tags" Target="../tags/tag187.xml"/><Relationship Id="rId34" Type="http://schemas.openxmlformats.org/officeDocument/2006/relationships/image" Target="../media/image214.png"/><Relationship Id="rId42" Type="http://schemas.openxmlformats.org/officeDocument/2006/relationships/image" Target="../media/image222.png"/><Relationship Id="rId7" Type="http://schemas.openxmlformats.org/officeDocument/2006/relationships/tags" Target="../tags/tag173.xml"/><Relationship Id="rId12" Type="http://schemas.openxmlformats.org/officeDocument/2006/relationships/tags" Target="../tags/tag178.xml"/><Relationship Id="rId17" Type="http://schemas.openxmlformats.org/officeDocument/2006/relationships/tags" Target="../tags/tag183.xml"/><Relationship Id="rId25" Type="http://schemas.openxmlformats.org/officeDocument/2006/relationships/image" Target="../media/image166.png"/><Relationship Id="rId33" Type="http://schemas.openxmlformats.org/officeDocument/2006/relationships/image" Target="../media/image213.png"/><Relationship Id="rId38" Type="http://schemas.openxmlformats.org/officeDocument/2006/relationships/image" Target="../media/image218.png"/><Relationship Id="rId2" Type="http://schemas.openxmlformats.org/officeDocument/2006/relationships/tags" Target="../tags/tag168.xml"/><Relationship Id="rId16" Type="http://schemas.openxmlformats.org/officeDocument/2006/relationships/tags" Target="../tags/tag182.xml"/><Relationship Id="rId20" Type="http://schemas.openxmlformats.org/officeDocument/2006/relationships/tags" Target="../tags/tag186.xml"/><Relationship Id="rId29" Type="http://schemas.openxmlformats.org/officeDocument/2006/relationships/image" Target="../media/image209.png"/><Relationship Id="rId41" Type="http://schemas.openxmlformats.org/officeDocument/2006/relationships/image" Target="../media/image221.png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tags" Target="../tags/tag177.xml"/><Relationship Id="rId24" Type="http://schemas.openxmlformats.org/officeDocument/2006/relationships/notesSlide" Target="../notesSlides/notesSlide52.xml"/><Relationship Id="rId32" Type="http://schemas.openxmlformats.org/officeDocument/2006/relationships/image" Target="../media/image212.png"/><Relationship Id="rId37" Type="http://schemas.openxmlformats.org/officeDocument/2006/relationships/image" Target="../media/image217.png"/><Relationship Id="rId40" Type="http://schemas.openxmlformats.org/officeDocument/2006/relationships/image" Target="../media/image220.png"/><Relationship Id="rId5" Type="http://schemas.openxmlformats.org/officeDocument/2006/relationships/tags" Target="../tags/tag171.xml"/><Relationship Id="rId15" Type="http://schemas.openxmlformats.org/officeDocument/2006/relationships/tags" Target="../tags/tag181.xml"/><Relationship Id="rId23" Type="http://schemas.openxmlformats.org/officeDocument/2006/relationships/slideLayout" Target="../slideLayouts/slideLayout13.xml"/><Relationship Id="rId28" Type="http://schemas.openxmlformats.org/officeDocument/2006/relationships/image" Target="../media/image173.png"/><Relationship Id="rId36" Type="http://schemas.openxmlformats.org/officeDocument/2006/relationships/image" Target="../media/image216.png"/><Relationship Id="rId10" Type="http://schemas.openxmlformats.org/officeDocument/2006/relationships/tags" Target="../tags/tag176.xml"/><Relationship Id="rId19" Type="http://schemas.openxmlformats.org/officeDocument/2006/relationships/tags" Target="../tags/tag185.xml"/><Relationship Id="rId31" Type="http://schemas.openxmlformats.org/officeDocument/2006/relationships/image" Target="../media/image211.png"/><Relationship Id="rId4" Type="http://schemas.openxmlformats.org/officeDocument/2006/relationships/tags" Target="../tags/tag170.xml"/><Relationship Id="rId9" Type="http://schemas.openxmlformats.org/officeDocument/2006/relationships/tags" Target="../tags/tag175.xml"/><Relationship Id="rId14" Type="http://schemas.openxmlformats.org/officeDocument/2006/relationships/tags" Target="../tags/tag180.xml"/><Relationship Id="rId22" Type="http://schemas.openxmlformats.org/officeDocument/2006/relationships/tags" Target="../tags/tag188.xml"/><Relationship Id="rId27" Type="http://schemas.openxmlformats.org/officeDocument/2006/relationships/image" Target="../media/image208.png"/><Relationship Id="rId30" Type="http://schemas.openxmlformats.org/officeDocument/2006/relationships/image" Target="../media/image210.png"/><Relationship Id="rId35" Type="http://schemas.openxmlformats.org/officeDocument/2006/relationships/image" Target="../media/image215.png"/><Relationship Id="rId43" Type="http://schemas.openxmlformats.org/officeDocument/2006/relationships/image" Target="../media/image22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227.png"/><Relationship Id="rId3" Type="http://schemas.openxmlformats.org/officeDocument/2006/relationships/tags" Target="../tags/tag191.xml"/><Relationship Id="rId7" Type="http://schemas.openxmlformats.org/officeDocument/2006/relationships/tags" Target="../tags/tag195.xml"/><Relationship Id="rId12" Type="http://schemas.openxmlformats.org/officeDocument/2006/relationships/image" Target="../media/image226.png"/><Relationship Id="rId2" Type="http://schemas.openxmlformats.org/officeDocument/2006/relationships/tags" Target="../tags/tag190.xml"/><Relationship Id="rId16" Type="http://schemas.openxmlformats.org/officeDocument/2006/relationships/image" Target="../media/image230.png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image" Target="../media/image225.png"/><Relationship Id="rId5" Type="http://schemas.openxmlformats.org/officeDocument/2006/relationships/tags" Target="../tags/tag193.xml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4" Type="http://schemas.openxmlformats.org/officeDocument/2006/relationships/tags" Target="../tags/tag192.xml"/><Relationship Id="rId9" Type="http://schemas.openxmlformats.org/officeDocument/2006/relationships/notesSlide" Target="../notesSlides/notesSlide53.xml"/><Relationship Id="rId14" Type="http://schemas.openxmlformats.org/officeDocument/2006/relationships/image" Target="../media/image22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tags" Target="../tags/tag198.xml"/><Relationship Id="rId7" Type="http://schemas.openxmlformats.org/officeDocument/2006/relationships/notesSlide" Target="../notesSlides/notesSlide55.xml"/><Relationship Id="rId12" Type="http://schemas.openxmlformats.org/officeDocument/2006/relationships/image" Target="../media/image235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34.png"/><Relationship Id="rId5" Type="http://schemas.openxmlformats.org/officeDocument/2006/relationships/tags" Target="../tags/tag200.xml"/><Relationship Id="rId10" Type="http://schemas.openxmlformats.org/officeDocument/2006/relationships/image" Target="../media/image233.png"/><Relationship Id="rId4" Type="http://schemas.openxmlformats.org/officeDocument/2006/relationships/tags" Target="../tags/tag199.xml"/><Relationship Id="rId9" Type="http://schemas.openxmlformats.org/officeDocument/2006/relationships/image" Target="../media/image23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tags" Target="../tags/tag203.xml"/><Relationship Id="rId7" Type="http://schemas.openxmlformats.org/officeDocument/2006/relationships/notesSlide" Target="../notesSlides/notesSlide56.xml"/><Relationship Id="rId12" Type="http://schemas.openxmlformats.org/officeDocument/2006/relationships/image" Target="../media/image240.png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39.png"/><Relationship Id="rId5" Type="http://schemas.openxmlformats.org/officeDocument/2006/relationships/tags" Target="../tags/tag205.xml"/><Relationship Id="rId10" Type="http://schemas.openxmlformats.org/officeDocument/2006/relationships/image" Target="../media/image238.png"/><Relationship Id="rId4" Type="http://schemas.openxmlformats.org/officeDocument/2006/relationships/tags" Target="../tags/tag204.xml"/><Relationship Id="rId9" Type="http://schemas.openxmlformats.org/officeDocument/2006/relationships/image" Target="../media/image23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tags" Target="../tags/tag208.xml"/><Relationship Id="rId7" Type="http://schemas.openxmlformats.org/officeDocument/2006/relationships/notesSlide" Target="../notesSlides/notesSlide64.xml"/><Relationship Id="rId12" Type="http://schemas.openxmlformats.org/officeDocument/2006/relationships/image" Target="../media/image251.png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50.png"/><Relationship Id="rId5" Type="http://schemas.openxmlformats.org/officeDocument/2006/relationships/tags" Target="../tags/tag210.xml"/><Relationship Id="rId10" Type="http://schemas.openxmlformats.org/officeDocument/2006/relationships/image" Target="../media/image249.png"/><Relationship Id="rId4" Type="http://schemas.openxmlformats.org/officeDocument/2006/relationships/tags" Target="../tags/tag209.xml"/><Relationship Id="rId9" Type="http://schemas.openxmlformats.org/officeDocument/2006/relationships/image" Target="../media/image2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2.xml"/><Relationship Id="rId7" Type="http://schemas.openxmlformats.org/officeDocument/2006/relationships/image" Target="../media/image26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9.png"/><Relationship Id="rId4" Type="http://schemas.openxmlformats.org/officeDocument/2006/relationships/tags" Target="../tags/tag33.xml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84300" y="1808163"/>
            <a:ext cx="5851525" cy="1981200"/>
          </a:xfrm>
        </p:spPr>
        <p:txBody>
          <a:bodyPr/>
          <a:lstStyle/>
          <a:p>
            <a:pPr algn="ctr" eaLnBrk="1" hangingPunct="1"/>
            <a:r>
              <a:rPr lang="zh-CN" altLang="en-US" sz="4800">
                <a:solidFill>
                  <a:srgbClr val="000000"/>
                </a:solidFill>
                <a:ea typeface="方正启体简体" pitchFamily="65" charset="-122"/>
              </a:rPr>
              <a:t>支持向量机</a:t>
            </a:r>
            <a:br>
              <a:rPr lang="zh-CN" altLang="en-US" sz="480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Support Vector Machines</a:t>
            </a:r>
          </a:p>
        </p:txBody>
      </p:sp>
    </p:spTree>
    <p:extLst>
      <p:ext uri="{BB962C8B-B14F-4D97-AF65-F5344CB8AC3E}">
        <p14:creationId xmlns:p14="http://schemas.microsoft.com/office/powerpoint/2010/main" val="14719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5667874-F57C-4B91-9976-35AC2A9EF80C}" type="slidenum">
              <a:rPr lang="en-US" altLang="zh-CN"/>
              <a:pPr eaLnBrk="1" hangingPunct="1"/>
              <a:t>10</a:t>
            </a:fld>
            <a:endParaRPr lang="en-US" altLang="zh-CN"/>
          </a:p>
        </p:txBody>
      </p:sp>
      <p:sp>
        <p:nvSpPr>
          <p:cNvPr id="36867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拉格朗日理论</a:t>
            </a:r>
            <a:r>
              <a:rPr lang="en-US" altLang="zh-CN" sz="2400">
                <a:solidFill>
                  <a:srgbClr val="000000"/>
                </a:solidFill>
              </a:rPr>
              <a:t>(cont.)</a:t>
            </a:r>
          </a:p>
        </p:txBody>
      </p:sp>
      <p:sp>
        <p:nvSpPr>
          <p:cNvPr id="36868" name="Rectangle 3"/>
          <p:cNvSpPr>
            <a:spLocks noChangeArrowheads="1"/>
          </p:cNvSpPr>
          <p:nvPr/>
        </p:nvSpPr>
        <p:spPr bwMode="auto">
          <a:xfrm>
            <a:off x="755972" y="2205038"/>
            <a:ext cx="806450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定义：给定一个最优化问题（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1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）。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最小化目标函数：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等式制约条件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定义拉格朗日函数：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其中系数      称为拉格朗日乘子。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              </a:t>
            </a:r>
          </a:p>
        </p:txBody>
      </p:sp>
      <p:pic>
        <p:nvPicPr>
          <p:cNvPr id="36869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02" y="2852936"/>
            <a:ext cx="766670" cy="340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0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054" y="3356992"/>
            <a:ext cx="4320480" cy="355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1" name="Picture 1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586" y="4509120"/>
            <a:ext cx="5762972" cy="515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2" name="Picture 13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50" y="5373216"/>
            <a:ext cx="371475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534E33-7576-4A99-9DBC-8A46F22E1236}" type="datetime11">
              <a:rPr lang="zh-CN" altLang="en-US" smtClean="0">
                <a:solidFill>
                  <a:srgbClr val="000000"/>
                </a:solidFill>
              </a:rPr>
              <a:t>15:41:23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424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47075D1-CA4F-4975-9E1A-97F8AA03F566}" type="slidenum">
              <a:rPr lang="en-US" altLang="zh-CN"/>
              <a:pPr eaLnBrk="1" hangingPunct="1"/>
              <a:t>11</a:t>
            </a:fld>
            <a:endParaRPr lang="en-US" altLang="zh-CN"/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755576" y="2133154"/>
            <a:ext cx="7848674" cy="4464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定理：对于一些     值，点      在约束                                                                       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                                                 下是            的最小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值的必要条件是：         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如果    是凸函数，上述条件也是充分的。</a:t>
            </a:r>
          </a:p>
        </p:txBody>
      </p:sp>
      <p:sp>
        <p:nvSpPr>
          <p:cNvPr id="37892" name="Text Box 8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拉格朗日理论</a:t>
            </a:r>
            <a:r>
              <a:rPr lang="en-US" altLang="zh-CN" sz="2400">
                <a:solidFill>
                  <a:srgbClr val="000000"/>
                </a:solidFill>
              </a:rPr>
              <a:t>(cont.)</a:t>
            </a:r>
          </a:p>
        </p:txBody>
      </p:sp>
      <p:pic>
        <p:nvPicPr>
          <p:cNvPr id="37893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34" y="2255391"/>
            <a:ext cx="495300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4" name="Picture 1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94" y="2767905"/>
            <a:ext cx="4541837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5" name="Picture 1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986" y="2767905"/>
            <a:ext cx="928687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6" name="Picture 1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474" y="5927749"/>
            <a:ext cx="268287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7" name="Picture 20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40" y="2150120"/>
            <a:ext cx="4699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8" name="Picture 21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051" y="3858815"/>
            <a:ext cx="26209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9" name="Picture 23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464" y="4773835"/>
            <a:ext cx="2620962" cy="887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A0E1ED-4F7F-405F-AF49-03F714CBB76A}" type="datetime11">
              <a:rPr lang="zh-CN" altLang="en-US" smtClean="0">
                <a:solidFill>
                  <a:srgbClr val="000000"/>
                </a:solidFill>
              </a:rPr>
              <a:t>15:41:23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556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01CCA8A-1DFF-48AD-929B-8A042458B0AF}" type="slidenum">
              <a:rPr lang="en-US" altLang="zh-CN"/>
              <a:pPr eaLnBrk="1" hangingPunct="1"/>
              <a:t>12</a:t>
            </a:fld>
            <a:endParaRPr lang="en-US" altLang="zh-CN"/>
          </a:p>
        </p:txBody>
      </p:sp>
      <p:sp>
        <p:nvSpPr>
          <p:cNvPr id="38915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拉格朗日理论</a:t>
            </a:r>
            <a:r>
              <a:rPr lang="en-US" altLang="zh-CN" sz="2400">
                <a:solidFill>
                  <a:srgbClr val="000000"/>
                </a:solidFill>
              </a:rPr>
              <a:t>(cont.)</a:t>
            </a:r>
          </a:p>
        </p:txBody>
      </p:sp>
      <p:sp>
        <p:nvSpPr>
          <p:cNvPr id="38916" name="Rectangle 3"/>
          <p:cNvSpPr>
            <a:spLocks noChangeArrowheads="1"/>
          </p:cNvSpPr>
          <p:nvPr/>
        </p:nvSpPr>
        <p:spPr bwMode="auto">
          <a:xfrm>
            <a:off x="431353" y="2133030"/>
            <a:ext cx="8893175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定义：给定一个在域                上最优化问题（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）。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最小化目标函数：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制约条件：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定义广义拉格朗日函数：</a:t>
            </a:r>
          </a:p>
          <a:p>
            <a:pPr eaLnBrk="1" hangingPunct="1">
              <a:lnSpc>
                <a:spcPts val="1800"/>
              </a:lnSpc>
              <a:buFont typeface="Wingdings" pitchFamily="2" charset="2"/>
              <a:buNone/>
            </a:pPr>
            <a:endParaRPr lang="en-US" altLang="zh-CN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lnSpc>
                <a:spcPts val="1800"/>
              </a:lnSpc>
              <a:buFont typeface="Wingdings" pitchFamily="2" charset="2"/>
              <a:buNone/>
            </a:pPr>
            <a:endParaRPr lang="en-US" altLang="zh-CN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其中系数      和      称为拉格朗日乘子。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              </a:t>
            </a:r>
          </a:p>
        </p:txBody>
      </p:sp>
      <p:pic>
        <p:nvPicPr>
          <p:cNvPr id="38917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026" y="2759164"/>
            <a:ext cx="888430" cy="38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8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317" y="4149080"/>
            <a:ext cx="4224435" cy="336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9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224" y="6020395"/>
            <a:ext cx="40481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20" name="Picture 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428" y="3596654"/>
            <a:ext cx="4032945" cy="336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21" name="Picture 10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88" y="5301208"/>
            <a:ext cx="81280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22" name="Picture 12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193" y="5989215"/>
            <a:ext cx="384175" cy="3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23" name="Picture 14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424" y="2276872"/>
            <a:ext cx="1237541" cy="299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03FC82-125C-4F1B-AACF-F744169ADE78}" type="datetime11">
              <a:rPr lang="zh-CN" altLang="en-US" smtClean="0">
                <a:solidFill>
                  <a:srgbClr val="000000"/>
                </a:solidFill>
              </a:rPr>
              <a:t>15:41:23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动作按钮: 结束 2">
            <a:hlinkClick r:id="rId17" action="ppaction://hlinksldjump" highlightClick="1"/>
          </p:cNvPr>
          <p:cNvSpPr/>
          <p:nvPr/>
        </p:nvSpPr>
        <p:spPr>
          <a:xfrm>
            <a:off x="7668344" y="6309320"/>
            <a:ext cx="648072" cy="360040"/>
          </a:xfrm>
          <a:prstGeom prst="actionButtonEnd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5089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FB08697-A083-4A27-A6FE-F5C0B9932D17}" type="slidenum">
              <a:rPr lang="en-US" altLang="zh-CN"/>
              <a:pPr eaLnBrk="1" hangingPunct="1"/>
              <a:t>13</a:t>
            </a:fld>
            <a:endParaRPr lang="en-US" altLang="zh-CN"/>
          </a:p>
        </p:txBody>
      </p:sp>
      <p:sp>
        <p:nvSpPr>
          <p:cNvPr id="39939" name="Rectangle 2"/>
          <p:cNvSpPr>
            <a:spLocks noChangeArrowheads="1"/>
          </p:cNvSpPr>
          <p:nvPr/>
        </p:nvSpPr>
        <p:spPr bwMode="auto">
          <a:xfrm>
            <a:off x="827585" y="2460625"/>
            <a:ext cx="7272808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定义：问题（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）的拉格朗日对偶问题如下：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     最大化：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     制约条件：         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这里                        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目标函数在最优解的值称为问题的值。</a:t>
            </a:r>
          </a:p>
        </p:txBody>
      </p:sp>
      <p:sp>
        <p:nvSpPr>
          <p:cNvPr id="39940" name="Text Box 3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对偶问题</a:t>
            </a:r>
            <a:endParaRPr lang="zh-CN" altLang="en-US" sz="2400">
              <a:solidFill>
                <a:srgbClr val="000000"/>
              </a:solidFill>
            </a:endParaRPr>
          </a:p>
        </p:txBody>
      </p:sp>
      <p:pic>
        <p:nvPicPr>
          <p:cNvPr id="39941" name="Picture 1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34" y="3068960"/>
            <a:ext cx="1051719" cy="417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2" name="Picture 1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658" y="3573016"/>
            <a:ext cx="947955" cy="40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3" name="Picture 14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522" y="4497855"/>
            <a:ext cx="4450184" cy="44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BFCD41-9C98-4F18-9605-FB7F4DDD8B6E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19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025D962-E71B-4824-9C47-6E9A2951AAEC}" type="slidenum">
              <a:rPr lang="en-US" altLang="zh-CN"/>
              <a:pPr eaLnBrk="1" hangingPunct="1"/>
              <a:t>14</a:t>
            </a:fld>
            <a:endParaRPr lang="en-US" altLang="zh-CN"/>
          </a:p>
        </p:txBody>
      </p:sp>
      <p:sp>
        <p:nvSpPr>
          <p:cNvPr id="40963" name="Rectangle 2"/>
          <p:cNvSpPr>
            <a:spLocks noChangeArrowheads="1"/>
          </p:cNvSpPr>
          <p:nvPr/>
        </p:nvSpPr>
        <p:spPr bwMode="auto">
          <a:xfrm>
            <a:off x="468313" y="1988294"/>
            <a:ext cx="8424862" cy="4681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对于问题（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），一个点       是最优点的充要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条件是存在              满足：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第三个关系式称为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KKT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互补条件。</a:t>
            </a:r>
          </a:p>
        </p:txBody>
      </p:sp>
      <p:sp>
        <p:nvSpPr>
          <p:cNvPr id="40964" name="Text Box 3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Kuhn-Tucker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定理</a:t>
            </a:r>
            <a:endParaRPr lang="zh-CN" altLang="en-US" sz="2400" dirty="0">
              <a:solidFill>
                <a:srgbClr val="000000"/>
              </a:solidFill>
            </a:endParaRPr>
          </a:p>
        </p:txBody>
      </p:sp>
      <p:pic>
        <p:nvPicPr>
          <p:cNvPr id="40965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740" y="2110929"/>
            <a:ext cx="495300" cy="30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6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564507"/>
            <a:ext cx="1008112" cy="475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7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75" y="3284984"/>
            <a:ext cx="2376190" cy="550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8" name="Picture 13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87" y="3303109"/>
            <a:ext cx="2376189" cy="6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9" name="Picture 19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75" y="5523939"/>
            <a:ext cx="2878542" cy="328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70" name="Picture 20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74" y="4155514"/>
            <a:ext cx="3791251" cy="328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71" name="Picture 21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74" y="4861079"/>
            <a:ext cx="3434157" cy="28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F1C367-58D7-41A4-AF8A-FDD8D687B3E3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552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64C182F-D034-4074-A2F5-D9A7D484797F}" type="slidenum">
              <a:rPr lang="en-US" altLang="zh-CN"/>
              <a:pPr eaLnBrk="1" hangingPunct="1"/>
              <a:t>15</a:t>
            </a:fld>
            <a:endParaRPr lang="en-US" altLang="zh-CN"/>
          </a:p>
        </p:txBody>
      </p:sp>
      <p:sp>
        <p:nvSpPr>
          <p:cNvPr id="34819" name="Text Box 15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推导</a:t>
            </a: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SVM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的对偶问题</a:t>
            </a:r>
            <a:endParaRPr lang="zh-CN" altLang="en-US" sz="3600" dirty="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799431" y="1988840"/>
            <a:ext cx="5405438" cy="1584325"/>
            <a:chOff x="1806575" y="4581525"/>
            <a:chExt cx="5405438" cy="1584325"/>
          </a:xfrm>
        </p:grpSpPr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1806575" y="4581525"/>
              <a:ext cx="5405438" cy="1584325"/>
            </a:xfrm>
            <a:prstGeom prst="rect">
              <a:avLst/>
            </a:prstGeom>
            <a:noFill/>
            <a:ln w="38100" cmpd="dbl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1955800" y="5094288"/>
              <a:ext cx="23987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ja-JP">
                  <a:latin typeface="Verdana" pitchFamily="34" charset="0"/>
                  <a:ea typeface="ＭＳ Ｐゴシック" pitchFamily="34" charset="-128"/>
                </a:rPr>
                <a:t>Minimize:</a:t>
              </a:r>
            </a:p>
          </p:txBody>
        </p:sp>
        <p:sp>
          <p:nvSpPr>
            <p:cNvPr id="11" name="Text Box 12"/>
            <p:cNvSpPr txBox="1">
              <a:spLocks noChangeArrowheads="1"/>
            </p:cNvSpPr>
            <p:nvPr/>
          </p:nvSpPr>
          <p:spPr bwMode="auto">
            <a:xfrm>
              <a:off x="1957388" y="5624513"/>
              <a:ext cx="2544762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ja-JP">
                  <a:latin typeface="Verdana" pitchFamily="34" charset="0"/>
                  <a:ea typeface="ＭＳ Ｐゴシック" pitchFamily="34" charset="-128"/>
                </a:rPr>
                <a:t>Subject to:</a:t>
              </a:r>
            </a:p>
          </p:txBody>
        </p:sp>
        <p:sp>
          <p:nvSpPr>
            <p:cNvPr id="12" name="Text Box 13"/>
            <p:cNvSpPr txBox="1">
              <a:spLocks noChangeArrowheads="1"/>
            </p:cNvSpPr>
            <p:nvPr/>
          </p:nvSpPr>
          <p:spPr bwMode="auto">
            <a:xfrm>
              <a:off x="1860550" y="4673600"/>
              <a:ext cx="239871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ja-JP" b="1" i="1">
                  <a:latin typeface="Verdana" pitchFamily="34" charset="0"/>
                  <a:ea typeface="ＭＳ Ｐゴシック" pitchFamily="34" charset="-128"/>
                </a:rPr>
                <a:t>Problem 1</a:t>
              </a:r>
            </a:p>
          </p:txBody>
        </p:sp>
        <p:pic>
          <p:nvPicPr>
            <p:cNvPr id="13" name="Picture 1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8400" y="5111750"/>
              <a:ext cx="717550" cy="334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5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8050" y="5681663"/>
              <a:ext cx="36099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933056"/>
            <a:ext cx="8287907" cy="1428950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9"/>
          <a:stretch/>
        </p:blipFill>
        <p:spPr>
          <a:xfrm>
            <a:off x="467544" y="5481916"/>
            <a:ext cx="6756582" cy="313346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61E84AF-2CA4-4A88-8313-5ED3BE8894CD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2709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64C182F-D034-4074-A2F5-D9A7D484797F}" type="slidenum">
              <a:rPr lang="en-US" altLang="zh-CN"/>
              <a:pPr eaLnBrk="1" hangingPunct="1"/>
              <a:t>16</a:t>
            </a:fld>
            <a:endParaRPr lang="en-US" altLang="zh-CN"/>
          </a:p>
        </p:txBody>
      </p:sp>
      <p:sp>
        <p:nvSpPr>
          <p:cNvPr id="34819" name="Text Box 15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推导</a:t>
            </a: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SVM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的对偶问题</a:t>
            </a:r>
            <a:endParaRPr lang="zh-CN" altLang="en-US" sz="3600" dirty="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415553" y="2732524"/>
            <a:ext cx="5964759" cy="2352660"/>
            <a:chOff x="1703585" y="2300476"/>
            <a:chExt cx="5964759" cy="2352660"/>
          </a:xfrm>
        </p:grpSpPr>
        <p:pic>
          <p:nvPicPr>
            <p:cNvPr id="5" name="图片 4" descr="屏幕剪辑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3091" y="2420888"/>
              <a:ext cx="2353137" cy="792088"/>
            </a:xfrm>
            <a:prstGeom prst="rect">
              <a:avLst/>
            </a:prstGeom>
          </p:spPr>
        </p:pic>
        <p:pic>
          <p:nvPicPr>
            <p:cNvPr id="6" name="图片 5" descr="屏幕剪辑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585" y="3797410"/>
              <a:ext cx="2327587" cy="783718"/>
            </a:xfrm>
            <a:prstGeom prst="rect">
              <a:avLst/>
            </a:prstGeom>
          </p:spPr>
        </p:pic>
        <p:sp>
          <p:nvSpPr>
            <p:cNvPr id="7" name="右箭头 6"/>
            <p:cNvSpPr/>
            <p:nvPr/>
          </p:nvSpPr>
          <p:spPr>
            <a:xfrm>
              <a:off x="4511897" y="2744924"/>
              <a:ext cx="432048" cy="25202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 descr="屏幕剪辑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5430" y="2300476"/>
              <a:ext cx="2342914" cy="1128524"/>
            </a:xfrm>
            <a:prstGeom prst="rect">
              <a:avLst/>
            </a:prstGeom>
          </p:spPr>
        </p:pic>
        <p:pic>
          <p:nvPicPr>
            <p:cNvPr id="16" name="图片 15" descr="屏幕剪辑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985" y="3658477"/>
              <a:ext cx="1818016" cy="994659"/>
            </a:xfrm>
            <a:prstGeom prst="rect">
              <a:avLst/>
            </a:prstGeom>
          </p:spPr>
        </p:pic>
        <p:sp>
          <p:nvSpPr>
            <p:cNvPr id="19" name="右箭头 18"/>
            <p:cNvSpPr/>
            <p:nvPr/>
          </p:nvSpPr>
          <p:spPr>
            <a:xfrm>
              <a:off x="4511897" y="4077072"/>
              <a:ext cx="432048" cy="25202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D4755C-304A-4FCA-9A3B-F39A2F1247DF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552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1" t="29964"/>
          <a:stretch/>
        </p:blipFill>
        <p:spPr>
          <a:xfrm>
            <a:off x="611560" y="2098372"/>
            <a:ext cx="6120680" cy="1042596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4581128"/>
            <a:ext cx="3953427" cy="2057687"/>
          </a:xfrm>
          <a:prstGeom prst="rect">
            <a:avLst/>
          </a:prstGeom>
        </p:spPr>
      </p:pic>
      <p:sp>
        <p:nvSpPr>
          <p:cNvPr id="3481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64C182F-D034-4074-A2F5-D9A7D484797F}" type="slidenum">
              <a:rPr lang="en-US" altLang="zh-CN"/>
              <a:pPr eaLnBrk="1" hangingPunct="1"/>
              <a:t>17</a:t>
            </a:fld>
            <a:endParaRPr lang="en-US" altLang="zh-CN"/>
          </a:p>
        </p:txBody>
      </p:sp>
      <p:sp>
        <p:nvSpPr>
          <p:cNvPr id="34819" name="Text Box 15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推导</a:t>
            </a: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SVM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的对偶问题</a:t>
            </a:r>
            <a:endParaRPr lang="zh-CN" altLang="en-US" sz="3600" dirty="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22840"/>
            <a:ext cx="7582959" cy="1000265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/>
        </p:nvCxnSpPr>
        <p:spPr>
          <a:xfrm>
            <a:off x="1547664" y="2931923"/>
            <a:ext cx="0" cy="49707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987824" y="4149080"/>
            <a:ext cx="0" cy="49707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588224" y="4149080"/>
            <a:ext cx="0" cy="49707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383024" y="4646157"/>
            <a:ext cx="648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0</a:t>
            </a:r>
            <a:endParaRPr lang="zh-CN" altLang="en-US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4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2F9BAD-DEBA-42DE-91AB-9946093AD527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280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64C182F-D034-4074-A2F5-D9A7D484797F}" type="slidenum">
              <a:rPr lang="en-US" altLang="zh-CN"/>
              <a:pPr eaLnBrk="1" hangingPunct="1"/>
              <a:t>18</a:t>
            </a:fld>
            <a:endParaRPr lang="en-US" altLang="zh-CN"/>
          </a:p>
        </p:txBody>
      </p:sp>
      <p:sp>
        <p:nvSpPr>
          <p:cNvPr id="34819" name="Text Box 15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推导</a:t>
            </a: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SVM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的对偶问题</a:t>
            </a:r>
            <a:endParaRPr lang="zh-CN" altLang="en-US" sz="3600" dirty="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459" y="2492896"/>
            <a:ext cx="5059797" cy="98214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81124" y="1988840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代入合并简化之后得到：</a:t>
            </a: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43608" y="3573016"/>
            <a:ext cx="7294562" cy="2765425"/>
            <a:chOff x="1131888" y="2101850"/>
            <a:chExt cx="7294562" cy="2765425"/>
          </a:xfrm>
        </p:grpSpPr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1214438" y="2179638"/>
              <a:ext cx="2871787" cy="547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ja-JP" sz="2000" b="1" i="1">
                  <a:solidFill>
                    <a:srgbClr val="000000"/>
                  </a:solidFill>
                </a:rPr>
                <a:t>Problem </a:t>
              </a:r>
              <a:r>
                <a:rPr lang="en-US" altLang="zh-CN" sz="2000" b="1" i="1">
                  <a:solidFill>
                    <a:srgbClr val="000000"/>
                  </a:solidFill>
                </a:rPr>
                <a:t>1</a:t>
              </a:r>
              <a:r>
                <a:rPr lang="en-US" altLang="ja-JP" sz="2000" b="1" i="1">
                  <a:solidFill>
                    <a:srgbClr val="000000"/>
                  </a:solidFill>
                  <a:latin typeface="Verdana" pitchFamily="34" charset="0"/>
                </a:rPr>
                <a:t>’</a:t>
              </a:r>
              <a:endParaRPr lang="en-US" altLang="zh-CN" sz="2000" b="1" i="1">
                <a:solidFill>
                  <a:srgbClr val="000000"/>
                </a:solidFill>
              </a:endParaRPr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1414463" y="4319588"/>
              <a:ext cx="6838950" cy="547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ja-JP" sz="2000">
                  <a:solidFill>
                    <a:srgbClr val="000000"/>
                  </a:solidFill>
                </a:rPr>
                <a:t>where     are Lagrange multipliers.</a:t>
              </a:r>
            </a:p>
          </p:txBody>
        </p:sp>
        <p:sp>
          <p:nvSpPr>
            <p:cNvPr id="16" name="Text Box 6"/>
            <p:cNvSpPr txBox="1">
              <a:spLocks noChangeArrowheads="1"/>
            </p:cNvSpPr>
            <p:nvPr/>
          </p:nvSpPr>
          <p:spPr bwMode="auto">
            <a:xfrm>
              <a:off x="1411288" y="2579688"/>
              <a:ext cx="2398712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ja-JP">
                  <a:latin typeface="Verdana" pitchFamily="34" charset="0"/>
                  <a:ea typeface="ＭＳ Ｐゴシック" pitchFamily="34" charset="-128"/>
                </a:rPr>
                <a:t>Maximize:</a:t>
              </a:r>
            </a:p>
          </p:txBody>
        </p:sp>
        <p:sp>
          <p:nvSpPr>
            <p:cNvPr id="17" name="Text Box 7"/>
            <p:cNvSpPr txBox="1">
              <a:spLocks noChangeArrowheads="1"/>
            </p:cNvSpPr>
            <p:nvPr/>
          </p:nvSpPr>
          <p:spPr bwMode="auto">
            <a:xfrm>
              <a:off x="1412875" y="3116263"/>
              <a:ext cx="254476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ja-JP">
                  <a:latin typeface="Verdana" pitchFamily="34" charset="0"/>
                  <a:ea typeface="ＭＳ Ｐゴシック" pitchFamily="34" charset="-128"/>
                </a:rPr>
                <a:t>Subject to:</a:t>
              </a:r>
            </a:p>
          </p:txBody>
        </p:sp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>
              <a:off x="1131888" y="2101850"/>
              <a:ext cx="6824662" cy="2678113"/>
            </a:xfrm>
            <a:prstGeom prst="rect">
              <a:avLst/>
            </a:prstGeom>
            <a:noFill/>
            <a:ln w="38100" cmpd="dbl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" name="Text Box 9"/>
            <p:cNvSpPr txBox="1">
              <a:spLocks noChangeArrowheads="1"/>
            </p:cNvSpPr>
            <p:nvPr/>
          </p:nvSpPr>
          <p:spPr bwMode="auto">
            <a:xfrm>
              <a:off x="6142038" y="4324350"/>
              <a:ext cx="1730375" cy="3667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ja-JP" b="1" dirty="0">
                  <a:latin typeface="Verdana" pitchFamily="34" charset="0"/>
                  <a:ea typeface="ＭＳ Ｐゴシック" pitchFamily="34" charset="-128"/>
                </a:rPr>
                <a:t>QP Problem</a:t>
              </a:r>
            </a:p>
          </p:txBody>
        </p:sp>
        <p:pic>
          <p:nvPicPr>
            <p:cNvPr id="21" name="Picture 10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6875" y="2462213"/>
              <a:ext cx="4576763" cy="728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11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1638" y="3189288"/>
              <a:ext cx="2963862" cy="1027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12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6163" y="4462463"/>
              <a:ext cx="227012" cy="166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AutoShape 15">
              <a:hlinkClick r:id="rId10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8080375" y="4319588"/>
              <a:ext cx="346075" cy="363537"/>
            </a:xfrm>
            <a:prstGeom prst="smileyFace">
              <a:avLst>
                <a:gd name="adj" fmla="val 4653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D66C67-B50A-4F8F-AA11-5FE5AE891CFD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7773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222C0BD-6C76-409F-A359-2C0F45CC05C9}" type="slidenum">
              <a:rPr lang="en-US" altLang="zh-CN"/>
              <a:pPr eaLnBrk="1" hangingPunct="1"/>
              <a:t>19</a:t>
            </a:fld>
            <a:endParaRPr lang="en-US" altLang="zh-CN"/>
          </a:p>
        </p:txBody>
      </p:sp>
      <p:sp>
        <p:nvSpPr>
          <p:cNvPr id="41987" name="Rectangle 2"/>
          <p:cNvSpPr>
            <a:spLocks noChangeArrowheads="1"/>
          </p:cNvSpPr>
          <p:nvPr/>
        </p:nvSpPr>
        <p:spPr bwMode="auto">
          <a:xfrm>
            <a:off x="1258888" y="4878681"/>
            <a:ext cx="3671888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Thus, the d</a:t>
            </a:r>
            <a:r>
              <a:rPr lang="en-US" altLang="ja-JP" sz="2000" dirty="0">
                <a:solidFill>
                  <a:srgbClr val="000000"/>
                </a:solidFill>
              </a:rPr>
              <a:t>ecision surface is</a:t>
            </a:r>
          </a:p>
        </p:txBody>
      </p:sp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1258888" y="1988840"/>
            <a:ext cx="6697488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ja-JP" sz="2000" dirty="0">
                <a:solidFill>
                  <a:srgbClr val="000000"/>
                </a:solidFill>
              </a:rPr>
              <a:t>Assume       are optimal solution of Problem 1</a:t>
            </a:r>
            <a:r>
              <a:rPr lang="en-US" altLang="ja-JP" sz="2000" dirty="0">
                <a:solidFill>
                  <a:srgbClr val="000000"/>
                </a:solidFill>
                <a:latin typeface="Verdana" pitchFamily="34" charset="0"/>
              </a:rPr>
              <a:t>’</a:t>
            </a:r>
            <a:r>
              <a:rPr lang="en-US" altLang="ja-JP" sz="20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buFont typeface="Wingdings" pitchFamily="2" charset="2"/>
              <a:buNone/>
            </a:pPr>
            <a:endParaRPr lang="en-US" altLang="ja-JP" sz="2000" dirty="0">
              <a:solidFill>
                <a:srgbClr val="000000"/>
              </a:solidFill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ja-JP" sz="2000" dirty="0">
              <a:solidFill>
                <a:srgbClr val="000000"/>
              </a:solidFill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ja-JP" sz="2000" dirty="0">
              <a:solidFill>
                <a:srgbClr val="000000"/>
              </a:solidFill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ja-JP" sz="2000" dirty="0">
                <a:solidFill>
                  <a:srgbClr val="000000"/>
                </a:solidFill>
              </a:rPr>
              <a:t>So we have</a:t>
            </a:r>
          </a:p>
          <a:p>
            <a:pPr eaLnBrk="1" hangingPunct="1">
              <a:buFont typeface="Wingdings" pitchFamily="2" charset="2"/>
              <a:buNone/>
            </a:pPr>
            <a:endParaRPr lang="en-US" altLang="ja-JP" sz="2000" dirty="0">
              <a:solidFill>
                <a:srgbClr val="000000"/>
              </a:solidFill>
            </a:endParaRPr>
          </a:p>
        </p:txBody>
      </p:sp>
      <p:pic>
        <p:nvPicPr>
          <p:cNvPr id="41998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448" y="2074242"/>
            <a:ext cx="2508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99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182" y="5498377"/>
            <a:ext cx="2929978" cy="810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001" name="Text Box 16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求解之后</a:t>
            </a:r>
            <a:endParaRPr lang="zh-CN" altLang="en-US" sz="3600" dirty="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348880"/>
            <a:ext cx="2229469" cy="1017248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850" y="3998967"/>
            <a:ext cx="4238382" cy="43814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4716016" y="3212976"/>
            <a:ext cx="2304256" cy="78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76256" y="278092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How to find it?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C33239-FF51-4087-94C4-A18D06EBFDFF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12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2031D72-5838-493C-AC1A-2A6A9531BF56}" type="slidenum">
              <a:rPr lang="en-US" altLang="zh-CN"/>
              <a:pPr eaLnBrk="1" hangingPunct="1"/>
              <a:t>2</a:t>
            </a:fld>
            <a:endParaRPr lang="en-US" altLang="zh-CN"/>
          </a:p>
        </p:txBody>
      </p:sp>
      <p:sp>
        <p:nvSpPr>
          <p:cNvPr id="31747" name="Text Box 41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latin typeface="方正启体简体" pitchFamily="65" charset="-122"/>
                <a:ea typeface="方正启体简体" pitchFamily="65" charset="-122"/>
              </a:rPr>
              <a:t>简介</a:t>
            </a:r>
          </a:p>
        </p:txBody>
      </p:sp>
      <p:sp>
        <p:nvSpPr>
          <p:cNvPr id="50" name="Rectangle 44"/>
          <p:cNvSpPr>
            <a:spLocks noChangeArrowheads="1"/>
          </p:cNvSpPr>
          <p:nvPr/>
        </p:nvSpPr>
        <p:spPr bwMode="auto">
          <a:xfrm>
            <a:off x="682924" y="2276872"/>
            <a:ext cx="7705128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ClrTx/>
              <a:buSzPct val="100000"/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最早是由 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Vladimir N. </a:t>
            </a:r>
            <a:r>
              <a:rPr lang="en-US" altLang="zh-CN" sz="28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Vapnik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和 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Alexey </a:t>
            </a:r>
            <a:r>
              <a:rPr lang="en-US" altLang="zh-CN" sz="28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Ya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. </a:t>
            </a:r>
            <a:r>
              <a:rPr lang="en-US" altLang="zh-CN" sz="28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Chervonenkis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在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1963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年提出</a:t>
            </a:r>
          </a:p>
          <a:p>
            <a:pPr eaLnBrk="1" hangingPunct="1">
              <a:buClrTx/>
              <a:buSzPct val="100000"/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目前的版本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(soft margin)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是由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Corinna Cortes 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和 </a:t>
            </a:r>
            <a:r>
              <a:rPr lang="en-US" altLang="zh-CN" sz="28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Vapnik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在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1993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年提出，并在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1995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年发表</a:t>
            </a:r>
          </a:p>
          <a:p>
            <a:pPr eaLnBrk="1" hangingPunct="1">
              <a:buClrTx/>
              <a:buSzPct val="100000"/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深度学习（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2012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）出现之前，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SVM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被认为机器学习中近十几年来最成功，表现最好的算法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EBCA4C-69ED-4B3E-80E7-364866433855}" type="datetime11">
              <a:rPr lang="zh-CN" altLang="en-US" smtClean="0">
                <a:solidFill>
                  <a:srgbClr val="000000"/>
                </a:solidFill>
              </a:rPr>
              <a:t>15:41:23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8621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2031D72-5838-493C-AC1A-2A6A9531BF56}" type="slidenum">
              <a:rPr lang="en-US" altLang="zh-CN"/>
              <a:pPr eaLnBrk="1" hangingPunct="1"/>
              <a:t>20</a:t>
            </a:fld>
            <a:endParaRPr lang="en-US" altLang="zh-CN"/>
          </a:p>
        </p:txBody>
      </p:sp>
      <p:sp>
        <p:nvSpPr>
          <p:cNvPr id="31747" name="Text Box 41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latin typeface="方正启体简体" pitchFamily="65" charset="-122"/>
                <a:ea typeface="方正启体简体" pitchFamily="65" charset="-122"/>
              </a:rPr>
              <a:t>怎么找支持向量</a:t>
            </a:r>
          </a:p>
        </p:txBody>
      </p:sp>
      <p:pic>
        <p:nvPicPr>
          <p:cNvPr id="28" name="Picture 2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22" y="2746171"/>
            <a:ext cx="5025159" cy="434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图片 28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702913"/>
            <a:ext cx="7033145" cy="558185"/>
          </a:xfrm>
          <a:prstGeom prst="rect">
            <a:avLst/>
          </a:prstGeom>
        </p:spPr>
      </p:pic>
      <p:cxnSp>
        <p:nvCxnSpPr>
          <p:cNvPr id="30" name="直接箭头连接符 29"/>
          <p:cNvCxnSpPr/>
          <p:nvPr/>
        </p:nvCxnSpPr>
        <p:spPr>
          <a:xfrm>
            <a:off x="4116534" y="3180978"/>
            <a:ext cx="0" cy="49707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996773" y="4261098"/>
            <a:ext cx="1296144" cy="96810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36933" y="4936812"/>
                <a:ext cx="540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200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3200" b="0" i="0" smtClean="0">
                        <a:latin typeface="Cambria Math"/>
                      </a:rPr>
                      <m:t>&gt;0</m:t>
                    </m:r>
                  </m:oMath>
                </a14:m>
                <a:r>
                  <a:rPr lang="en-US" altLang="zh-CN" sz="3200" dirty="0">
                    <a:latin typeface="田氏保钓体简" panose="02010800040101010101" pitchFamily="2" charset="-122"/>
                    <a:ea typeface="田氏保钓体简" panose="02010800040101010101" pitchFamily="2" charset="-122"/>
                  </a:rPr>
                  <a:t>          support vectors </a:t>
                </a:r>
                <a:endParaRPr lang="zh-CN" altLang="en-US" sz="3200" dirty="0">
                  <a:latin typeface="田氏保钓体简" panose="02010800040101010101" pitchFamily="2" charset="-122"/>
                  <a:ea typeface="田氏保钓体简" panose="02010800040101010101" pitchFamily="2" charset="-122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33" y="4936812"/>
                <a:ext cx="5400600" cy="584775"/>
              </a:xfrm>
              <a:prstGeom prst="rect">
                <a:avLst/>
              </a:prstGeom>
              <a:blipFill rotWithShape="1">
                <a:blip r:embed="rId6"/>
                <a:stretch>
                  <a:fillRect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/>
          <p:cNvCxnSpPr/>
          <p:nvPr/>
        </p:nvCxnSpPr>
        <p:spPr>
          <a:xfrm>
            <a:off x="3877093" y="5301208"/>
            <a:ext cx="648072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3510876" y="2276871"/>
            <a:ext cx="13805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KKT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条件</a:t>
            </a:r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EC2BD9-8CC2-4365-9E49-2E10C04C57DC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029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2031D72-5838-493C-AC1A-2A6A9531BF56}" type="slidenum">
              <a:rPr lang="en-US" altLang="zh-CN"/>
              <a:pPr eaLnBrk="1" hangingPunct="1"/>
              <a:t>21</a:t>
            </a:fld>
            <a:endParaRPr lang="en-US" altLang="zh-CN"/>
          </a:p>
        </p:txBody>
      </p:sp>
      <p:sp>
        <p:nvSpPr>
          <p:cNvPr id="31747" name="Text Box 41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latin typeface="方正启体简体" pitchFamily="65" charset="-122"/>
                <a:ea typeface="方正启体简体" pitchFamily="65" charset="-122"/>
              </a:rPr>
              <a:t>考虑噪音的情况</a:t>
            </a:r>
          </a:p>
        </p:txBody>
      </p:sp>
      <p:sp>
        <p:nvSpPr>
          <p:cNvPr id="4" name="AutoShape 43"/>
          <p:cNvSpPr>
            <a:spLocks noChangeArrowheads="1"/>
          </p:cNvSpPr>
          <p:nvPr/>
        </p:nvSpPr>
        <p:spPr bwMode="auto">
          <a:xfrm>
            <a:off x="2671133" y="36291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" name="AutoShape 44"/>
          <p:cNvSpPr>
            <a:spLocks noChangeArrowheads="1"/>
          </p:cNvSpPr>
          <p:nvPr/>
        </p:nvSpPr>
        <p:spPr bwMode="auto">
          <a:xfrm>
            <a:off x="2096458" y="39863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" name="AutoShape 45"/>
          <p:cNvSpPr>
            <a:spLocks noChangeArrowheads="1"/>
          </p:cNvSpPr>
          <p:nvPr/>
        </p:nvSpPr>
        <p:spPr bwMode="auto">
          <a:xfrm>
            <a:off x="2248858" y="45324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" name="AutoShape 46"/>
          <p:cNvSpPr>
            <a:spLocks noChangeArrowheads="1"/>
          </p:cNvSpPr>
          <p:nvPr/>
        </p:nvSpPr>
        <p:spPr bwMode="auto">
          <a:xfrm>
            <a:off x="1893258" y="49896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" name="AutoShape 47"/>
          <p:cNvSpPr>
            <a:spLocks noChangeArrowheads="1"/>
          </p:cNvSpPr>
          <p:nvPr/>
        </p:nvSpPr>
        <p:spPr bwMode="auto">
          <a:xfrm>
            <a:off x="2401258" y="33894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" name="AutoShape 48"/>
          <p:cNvSpPr>
            <a:spLocks noChangeArrowheads="1"/>
          </p:cNvSpPr>
          <p:nvPr/>
        </p:nvSpPr>
        <p:spPr bwMode="auto">
          <a:xfrm>
            <a:off x="1893258" y="43038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AutoShape 49"/>
          <p:cNvSpPr>
            <a:spLocks noChangeArrowheads="1"/>
          </p:cNvSpPr>
          <p:nvPr/>
        </p:nvSpPr>
        <p:spPr bwMode="auto">
          <a:xfrm>
            <a:off x="2020258" y="44562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AutoShape 50"/>
          <p:cNvSpPr>
            <a:spLocks noChangeArrowheads="1"/>
          </p:cNvSpPr>
          <p:nvPr/>
        </p:nvSpPr>
        <p:spPr bwMode="auto">
          <a:xfrm>
            <a:off x="2782258" y="40752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" name="AutoShape 51"/>
          <p:cNvSpPr>
            <a:spLocks noChangeArrowheads="1"/>
          </p:cNvSpPr>
          <p:nvPr/>
        </p:nvSpPr>
        <p:spPr bwMode="auto">
          <a:xfrm>
            <a:off x="3683958" y="40625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" name="AutoShape 52"/>
          <p:cNvSpPr>
            <a:spLocks noChangeArrowheads="1"/>
          </p:cNvSpPr>
          <p:nvPr/>
        </p:nvSpPr>
        <p:spPr bwMode="auto">
          <a:xfrm>
            <a:off x="3315658" y="4989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" name="AutoShape 53"/>
          <p:cNvSpPr>
            <a:spLocks noChangeArrowheads="1"/>
          </p:cNvSpPr>
          <p:nvPr/>
        </p:nvSpPr>
        <p:spPr bwMode="auto">
          <a:xfrm>
            <a:off x="4306258" y="4989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" name="AutoShape 54"/>
          <p:cNvSpPr>
            <a:spLocks noChangeArrowheads="1"/>
          </p:cNvSpPr>
          <p:nvPr/>
        </p:nvSpPr>
        <p:spPr bwMode="auto">
          <a:xfrm>
            <a:off x="2998158" y="55103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" name="AutoShape 55"/>
          <p:cNvSpPr>
            <a:spLocks noChangeArrowheads="1"/>
          </p:cNvSpPr>
          <p:nvPr/>
        </p:nvSpPr>
        <p:spPr bwMode="auto">
          <a:xfrm>
            <a:off x="3620458" y="43800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" name="AutoShape 56"/>
          <p:cNvSpPr>
            <a:spLocks noChangeArrowheads="1"/>
          </p:cNvSpPr>
          <p:nvPr/>
        </p:nvSpPr>
        <p:spPr bwMode="auto">
          <a:xfrm>
            <a:off x="3052133" y="48737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" name="AutoShape 57"/>
          <p:cNvSpPr>
            <a:spLocks noChangeArrowheads="1"/>
          </p:cNvSpPr>
          <p:nvPr/>
        </p:nvSpPr>
        <p:spPr bwMode="auto">
          <a:xfrm>
            <a:off x="3696658" y="5218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" name="AutoShape 58"/>
          <p:cNvSpPr>
            <a:spLocks noChangeArrowheads="1"/>
          </p:cNvSpPr>
          <p:nvPr/>
        </p:nvSpPr>
        <p:spPr bwMode="auto">
          <a:xfrm>
            <a:off x="4382458" y="4303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" name="AutoShape 59"/>
          <p:cNvSpPr>
            <a:spLocks noChangeArrowheads="1"/>
          </p:cNvSpPr>
          <p:nvPr/>
        </p:nvSpPr>
        <p:spPr bwMode="auto">
          <a:xfrm>
            <a:off x="2867983" y="27909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" name="AutoShape 60"/>
          <p:cNvSpPr>
            <a:spLocks noChangeArrowheads="1"/>
          </p:cNvSpPr>
          <p:nvPr/>
        </p:nvSpPr>
        <p:spPr bwMode="auto">
          <a:xfrm>
            <a:off x="3477583" y="28671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" name="AutoShape 61"/>
          <p:cNvSpPr>
            <a:spLocks noChangeArrowheads="1"/>
          </p:cNvSpPr>
          <p:nvPr/>
        </p:nvSpPr>
        <p:spPr bwMode="auto">
          <a:xfrm>
            <a:off x="4544383" y="36291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" name="AutoShape 63"/>
          <p:cNvSpPr>
            <a:spLocks noChangeArrowheads="1"/>
          </p:cNvSpPr>
          <p:nvPr/>
        </p:nvSpPr>
        <p:spPr bwMode="auto">
          <a:xfrm>
            <a:off x="2077408" y="4780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" name="AutoShape 64"/>
          <p:cNvSpPr>
            <a:spLocks noChangeArrowheads="1"/>
          </p:cNvSpPr>
          <p:nvPr/>
        </p:nvSpPr>
        <p:spPr bwMode="auto">
          <a:xfrm>
            <a:off x="3563308" y="33656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" name="Line 65"/>
          <p:cNvSpPr>
            <a:spLocks noChangeShapeType="1"/>
          </p:cNvSpPr>
          <p:nvPr/>
        </p:nvSpPr>
        <p:spPr bwMode="auto">
          <a:xfrm flipV="1">
            <a:off x="1691680" y="2132856"/>
            <a:ext cx="3024335" cy="403244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Oval 67"/>
          <p:cNvSpPr>
            <a:spLocks noChangeArrowheads="1"/>
          </p:cNvSpPr>
          <p:nvPr/>
        </p:nvSpPr>
        <p:spPr bwMode="auto">
          <a:xfrm>
            <a:off x="2707646" y="4010150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" name="Oval 68"/>
          <p:cNvSpPr>
            <a:spLocks noChangeArrowheads="1"/>
          </p:cNvSpPr>
          <p:nvPr/>
        </p:nvSpPr>
        <p:spPr bwMode="auto">
          <a:xfrm>
            <a:off x="2980696" y="4805488"/>
            <a:ext cx="228600" cy="219075"/>
          </a:xfrm>
          <a:prstGeom prst="ellipse">
            <a:avLst/>
          </a:prstGeom>
          <a:noFill/>
          <a:ln w="19050" algn="ctr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" name="Oval 69"/>
          <p:cNvSpPr>
            <a:spLocks noChangeArrowheads="1"/>
          </p:cNvSpPr>
          <p:nvPr/>
        </p:nvSpPr>
        <p:spPr bwMode="auto">
          <a:xfrm>
            <a:off x="3614108" y="3992688"/>
            <a:ext cx="228600" cy="219075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" name="Line 72"/>
          <p:cNvSpPr>
            <a:spLocks noChangeShapeType="1"/>
          </p:cNvSpPr>
          <p:nvPr/>
        </p:nvSpPr>
        <p:spPr bwMode="auto">
          <a:xfrm flipV="1">
            <a:off x="2020258" y="2420887"/>
            <a:ext cx="2983790" cy="3888433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Line 73"/>
          <p:cNvSpPr>
            <a:spLocks noChangeShapeType="1"/>
          </p:cNvSpPr>
          <p:nvPr/>
        </p:nvSpPr>
        <p:spPr bwMode="auto">
          <a:xfrm flipV="1">
            <a:off x="1331640" y="2132854"/>
            <a:ext cx="2974618" cy="396044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Oval 76"/>
          <p:cNvSpPr>
            <a:spLocks noChangeArrowheads="1"/>
          </p:cNvSpPr>
          <p:nvPr/>
        </p:nvSpPr>
        <p:spPr bwMode="auto">
          <a:xfrm>
            <a:off x="3496633" y="3297363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" name="AutoShape 99"/>
          <p:cNvSpPr>
            <a:spLocks noChangeArrowheads="1"/>
          </p:cNvSpPr>
          <p:nvPr/>
        </p:nvSpPr>
        <p:spPr bwMode="auto">
          <a:xfrm>
            <a:off x="2754908" y="448917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" name="Oval 114"/>
          <p:cNvSpPr>
            <a:spLocks noChangeArrowheads="1"/>
          </p:cNvSpPr>
          <p:nvPr/>
        </p:nvSpPr>
        <p:spPr bwMode="auto">
          <a:xfrm>
            <a:off x="2687216" y="4434062"/>
            <a:ext cx="228600" cy="219075"/>
          </a:xfrm>
          <a:prstGeom prst="ellipse">
            <a:avLst/>
          </a:prstGeom>
          <a:noFill/>
          <a:ln w="19050" algn="ctr">
            <a:solidFill>
              <a:srgbClr val="0033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" name="Line 65"/>
          <p:cNvSpPr>
            <a:spLocks noChangeShapeType="1"/>
          </p:cNvSpPr>
          <p:nvPr/>
        </p:nvSpPr>
        <p:spPr bwMode="auto">
          <a:xfrm flipV="1">
            <a:off x="1331640" y="2276872"/>
            <a:ext cx="3456384" cy="374441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Rectangle 44"/>
          <p:cNvSpPr>
            <a:spLocks noChangeArrowheads="1"/>
          </p:cNvSpPr>
          <p:nvPr/>
        </p:nvSpPr>
        <p:spPr bwMode="auto">
          <a:xfrm>
            <a:off x="5580112" y="3655219"/>
            <a:ext cx="3096344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但还是线性可分</a:t>
            </a:r>
            <a:endParaRPr lang="en-US" altLang="zh-CN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EC76CB8-98B6-416F-B819-AA04930DA19B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5017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 animBg="1"/>
      <p:bldP spid="33" grpId="0" animBg="1"/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灯片编号占位符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4F2E526-29BF-491F-A7E7-98A8F0664B1D}" type="slidenum">
              <a:rPr lang="en-US" altLang="zh-CN"/>
              <a:pPr eaLnBrk="1" hangingPunct="1"/>
              <a:t>22</a:t>
            </a:fld>
            <a:endParaRPr lang="en-US" altLang="zh-CN"/>
          </a:p>
        </p:txBody>
      </p:sp>
      <p:sp>
        <p:nvSpPr>
          <p:cNvPr id="43011" name="Text Box 41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软间隔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soft margin</a:t>
            </a:r>
            <a:endParaRPr lang="zh-CN" altLang="en-US" sz="36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43012" name="AutoShape 43"/>
          <p:cNvSpPr>
            <a:spLocks noChangeArrowheads="1"/>
          </p:cNvSpPr>
          <p:nvPr/>
        </p:nvSpPr>
        <p:spPr bwMode="auto">
          <a:xfrm>
            <a:off x="1727200" y="4194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3" name="AutoShape 44"/>
          <p:cNvSpPr>
            <a:spLocks noChangeArrowheads="1"/>
          </p:cNvSpPr>
          <p:nvPr/>
        </p:nvSpPr>
        <p:spPr bwMode="auto">
          <a:xfrm>
            <a:off x="1152525" y="45513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4" name="AutoShape 45"/>
          <p:cNvSpPr>
            <a:spLocks noChangeArrowheads="1"/>
          </p:cNvSpPr>
          <p:nvPr/>
        </p:nvSpPr>
        <p:spPr bwMode="auto">
          <a:xfrm>
            <a:off x="1304925" y="50974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5" name="AutoShape 46"/>
          <p:cNvSpPr>
            <a:spLocks noChangeArrowheads="1"/>
          </p:cNvSpPr>
          <p:nvPr/>
        </p:nvSpPr>
        <p:spPr bwMode="auto">
          <a:xfrm>
            <a:off x="949325" y="55546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6" name="AutoShape 47"/>
          <p:cNvSpPr>
            <a:spLocks noChangeArrowheads="1"/>
          </p:cNvSpPr>
          <p:nvPr/>
        </p:nvSpPr>
        <p:spPr bwMode="auto">
          <a:xfrm>
            <a:off x="1457325" y="39544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7" name="AutoShape 48"/>
          <p:cNvSpPr>
            <a:spLocks noChangeArrowheads="1"/>
          </p:cNvSpPr>
          <p:nvPr/>
        </p:nvSpPr>
        <p:spPr bwMode="auto">
          <a:xfrm>
            <a:off x="949325" y="48688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8" name="AutoShape 49"/>
          <p:cNvSpPr>
            <a:spLocks noChangeArrowheads="1"/>
          </p:cNvSpPr>
          <p:nvPr/>
        </p:nvSpPr>
        <p:spPr bwMode="auto">
          <a:xfrm>
            <a:off x="1076325" y="50212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9" name="AutoShape 50"/>
          <p:cNvSpPr>
            <a:spLocks noChangeArrowheads="1"/>
          </p:cNvSpPr>
          <p:nvPr/>
        </p:nvSpPr>
        <p:spPr bwMode="auto">
          <a:xfrm>
            <a:off x="1838325" y="46402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0" name="AutoShape 51"/>
          <p:cNvSpPr>
            <a:spLocks noChangeArrowheads="1"/>
          </p:cNvSpPr>
          <p:nvPr/>
        </p:nvSpPr>
        <p:spPr bwMode="auto">
          <a:xfrm>
            <a:off x="2740025" y="46275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1" name="AutoShape 52"/>
          <p:cNvSpPr>
            <a:spLocks noChangeArrowheads="1"/>
          </p:cNvSpPr>
          <p:nvPr/>
        </p:nvSpPr>
        <p:spPr bwMode="auto">
          <a:xfrm>
            <a:off x="2371725" y="55546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2" name="AutoShape 53"/>
          <p:cNvSpPr>
            <a:spLocks noChangeArrowheads="1"/>
          </p:cNvSpPr>
          <p:nvPr/>
        </p:nvSpPr>
        <p:spPr bwMode="auto">
          <a:xfrm>
            <a:off x="3362325" y="55546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3" name="AutoShape 54"/>
          <p:cNvSpPr>
            <a:spLocks noChangeArrowheads="1"/>
          </p:cNvSpPr>
          <p:nvPr/>
        </p:nvSpPr>
        <p:spPr bwMode="auto">
          <a:xfrm>
            <a:off x="2054225" y="60753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4" name="AutoShape 55"/>
          <p:cNvSpPr>
            <a:spLocks noChangeArrowheads="1"/>
          </p:cNvSpPr>
          <p:nvPr/>
        </p:nvSpPr>
        <p:spPr bwMode="auto">
          <a:xfrm>
            <a:off x="2676525" y="49450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5" name="AutoShape 56"/>
          <p:cNvSpPr>
            <a:spLocks noChangeArrowheads="1"/>
          </p:cNvSpPr>
          <p:nvPr/>
        </p:nvSpPr>
        <p:spPr bwMode="auto">
          <a:xfrm>
            <a:off x="2108200" y="543877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6" name="AutoShape 57"/>
          <p:cNvSpPr>
            <a:spLocks noChangeArrowheads="1"/>
          </p:cNvSpPr>
          <p:nvPr/>
        </p:nvSpPr>
        <p:spPr bwMode="auto">
          <a:xfrm>
            <a:off x="2752725" y="57832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7" name="AutoShape 58"/>
          <p:cNvSpPr>
            <a:spLocks noChangeArrowheads="1"/>
          </p:cNvSpPr>
          <p:nvPr/>
        </p:nvSpPr>
        <p:spPr bwMode="auto">
          <a:xfrm>
            <a:off x="3438525" y="48688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8" name="AutoShape 59"/>
          <p:cNvSpPr>
            <a:spLocks noChangeArrowheads="1"/>
          </p:cNvSpPr>
          <p:nvPr/>
        </p:nvSpPr>
        <p:spPr bwMode="auto">
          <a:xfrm>
            <a:off x="1924050" y="33559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9" name="AutoShape 60"/>
          <p:cNvSpPr>
            <a:spLocks noChangeArrowheads="1"/>
          </p:cNvSpPr>
          <p:nvPr/>
        </p:nvSpPr>
        <p:spPr bwMode="auto">
          <a:xfrm>
            <a:off x="2533650" y="3432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30" name="AutoShape 61"/>
          <p:cNvSpPr>
            <a:spLocks noChangeArrowheads="1"/>
          </p:cNvSpPr>
          <p:nvPr/>
        </p:nvSpPr>
        <p:spPr bwMode="auto">
          <a:xfrm>
            <a:off x="3600450" y="419417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31" name="AutoShape 63"/>
          <p:cNvSpPr>
            <a:spLocks noChangeArrowheads="1"/>
          </p:cNvSpPr>
          <p:nvPr/>
        </p:nvSpPr>
        <p:spPr bwMode="auto">
          <a:xfrm>
            <a:off x="1133475" y="53451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32" name="AutoShape 64"/>
          <p:cNvSpPr>
            <a:spLocks noChangeArrowheads="1"/>
          </p:cNvSpPr>
          <p:nvPr/>
        </p:nvSpPr>
        <p:spPr bwMode="auto">
          <a:xfrm>
            <a:off x="2619375" y="39306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33" name="Line 65"/>
          <p:cNvSpPr>
            <a:spLocks noChangeShapeType="1"/>
          </p:cNvSpPr>
          <p:nvPr/>
        </p:nvSpPr>
        <p:spPr bwMode="auto">
          <a:xfrm flipV="1">
            <a:off x="1246188" y="3355975"/>
            <a:ext cx="2049462" cy="27320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34" name="Line 66"/>
          <p:cNvSpPr>
            <a:spLocks noChangeShapeType="1"/>
          </p:cNvSpPr>
          <p:nvPr/>
        </p:nvSpPr>
        <p:spPr bwMode="auto">
          <a:xfrm flipH="1" flipV="1">
            <a:off x="2487613" y="4460875"/>
            <a:ext cx="254000" cy="1841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35" name="Oval 67"/>
          <p:cNvSpPr>
            <a:spLocks noChangeArrowheads="1"/>
          </p:cNvSpPr>
          <p:nvPr/>
        </p:nvSpPr>
        <p:spPr bwMode="auto">
          <a:xfrm>
            <a:off x="1763713" y="4575175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36" name="Oval 68"/>
          <p:cNvSpPr>
            <a:spLocks noChangeArrowheads="1"/>
          </p:cNvSpPr>
          <p:nvPr/>
        </p:nvSpPr>
        <p:spPr bwMode="auto">
          <a:xfrm>
            <a:off x="2036763" y="5370513"/>
            <a:ext cx="228600" cy="219075"/>
          </a:xfrm>
          <a:prstGeom prst="ellipse">
            <a:avLst/>
          </a:prstGeom>
          <a:noFill/>
          <a:ln w="19050" algn="ctr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37" name="Oval 69"/>
          <p:cNvSpPr>
            <a:spLocks noChangeArrowheads="1"/>
          </p:cNvSpPr>
          <p:nvPr/>
        </p:nvSpPr>
        <p:spPr bwMode="auto">
          <a:xfrm>
            <a:off x="2670175" y="4557713"/>
            <a:ext cx="228600" cy="219075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38" name="Line 70"/>
          <p:cNvSpPr>
            <a:spLocks noChangeShapeType="1"/>
          </p:cNvSpPr>
          <p:nvPr/>
        </p:nvSpPr>
        <p:spPr bwMode="auto">
          <a:xfrm flipH="1" flipV="1">
            <a:off x="1863725" y="5275263"/>
            <a:ext cx="244475" cy="1746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39" name="Line 71"/>
          <p:cNvSpPr>
            <a:spLocks noChangeShapeType="1"/>
          </p:cNvSpPr>
          <p:nvPr/>
        </p:nvSpPr>
        <p:spPr bwMode="auto">
          <a:xfrm flipH="1" flipV="1">
            <a:off x="1916113" y="4713288"/>
            <a:ext cx="234950" cy="1793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40" name="Line 72"/>
          <p:cNvSpPr>
            <a:spLocks noChangeShapeType="1"/>
          </p:cNvSpPr>
          <p:nvPr/>
        </p:nvSpPr>
        <p:spPr bwMode="auto">
          <a:xfrm flipV="1">
            <a:off x="1579563" y="3570288"/>
            <a:ext cx="2009775" cy="26939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41" name="Line 73"/>
          <p:cNvSpPr>
            <a:spLocks noChangeShapeType="1"/>
          </p:cNvSpPr>
          <p:nvPr/>
        </p:nvSpPr>
        <p:spPr bwMode="auto">
          <a:xfrm flipV="1">
            <a:off x="968375" y="3141663"/>
            <a:ext cx="2066925" cy="27701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42" name="Line 74"/>
          <p:cNvSpPr>
            <a:spLocks noChangeShapeType="1"/>
          </p:cNvSpPr>
          <p:nvPr/>
        </p:nvSpPr>
        <p:spPr bwMode="auto">
          <a:xfrm flipH="1" flipV="1">
            <a:off x="2482850" y="3871913"/>
            <a:ext cx="214313" cy="1349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43" name="Oval 76"/>
          <p:cNvSpPr>
            <a:spLocks noChangeArrowheads="1"/>
          </p:cNvSpPr>
          <p:nvPr/>
        </p:nvSpPr>
        <p:spPr bwMode="auto">
          <a:xfrm>
            <a:off x="2552700" y="3862388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43044" name="Picture 7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25" y="3644900"/>
            <a:ext cx="179388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45" name="AutoShape 80"/>
          <p:cNvSpPr>
            <a:spLocks noChangeArrowheads="1"/>
          </p:cNvSpPr>
          <p:nvPr/>
        </p:nvSpPr>
        <p:spPr bwMode="auto">
          <a:xfrm>
            <a:off x="5922963" y="4194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46" name="AutoShape 81"/>
          <p:cNvSpPr>
            <a:spLocks noChangeArrowheads="1"/>
          </p:cNvSpPr>
          <p:nvPr/>
        </p:nvSpPr>
        <p:spPr bwMode="auto">
          <a:xfrm>
            <a:off x="5348288" y="45513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47" name="AutoShape 82"/>
          <p:cNvSpPr>
            <a:spLocks noChangeArrowheads="1"/>
          </p:cNvSpPr>
          <p:nvPr/>
        </p:nvSpPr>
        <p:spPr bwMode="auto">
          <a:xfrm>
            <a:off x="5500688" y="50974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48" name="AutoShape 83"/>
          <p:cNvSpPr>
            <a:spLocks noChangeArrowheads="1"/>
          </p:cNvSpPr>
          <p:nvPr/>
        </p:nvSpPr>
        <p:spPr bwMode="auto">
          <a:xfrm>
            <a:off x="5145088" y="55546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49" name="AutoShape 84"/>
          <p:cNvSpPr>
            <a:spLocks noChangeArrowheads="1"/>
          </p:cNvSpPr>
          <p:nvPr/>
        </p:nvSpPr>
        <p:spPr bwMode="auto">
          <a:xfrm>
            <a:off x="5653088" y="39544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50" name="AutoShape 85"/>
          <p:cNvSpPr>
            <a:spLocks noChangeArrowheads="1"/>
          </p:cNvSpPr>
          <p:nvPr/>
        </p:nvSpPr>
        <p:spPr bwMode="auto">
          <a:xfrm>
            <a:off x="5145088" y="48688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51" name="AutoShape 86"/>
          <p:cNvSpPr>
            <a:spLocks noChangeArrowheads="1"/>
          </p:cNvSpPr>
          <p:nvPr/>
        </p:nvSpPr>
        <p:spPr bwMode="auto">
          <a:xfrm>
            <a:off x="5272088" y="50212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52" name="AutoShape 87"/>
          <p:cNvSpPr>
            <a:spLocks noChangeArrowheads="1"/>
          </p:cNvSpPr>
          <p:nvPr/>
        </p:nvSpPr>
        <p:spPr bwMode="auto">
          <a:xfrm>
            <a:off x="6034088" y="46402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53" name="AutoShape 88"/>
          <p:cNvSpPr>
            <a:spLocks noChangeArrowheads="1"/>
          </p:cNvSpPr>
          <p:nvPr/>
        </p:nvSpPr>
        <p:spPr bwMode="auto">
          <a:xfrm>
            <a:off x="6935788" y="46275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54" name="AutoShape 89"/>
          <p:cNvSpPr>
            <a:spLocks noChangeArrowheads="1"/>
          </p:cNvSpPr>
          <p:nvPr/>
        </p:nvSpPr>
        <p:spPr bwMode="auto">
          <a:xfrm>
            <a:off x="6567488" y="55546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55" name="AutoShape 90"/>
          <p:cNvSpPr>
            <a:spLocks noChangeArrowheads="1"/>
          </p:cNvSpPr>
          <p:nvPr/>
        </p:nvSpPr>
        <p:spPr bwMode="auto">
          <a:xfrm>
            <a:off x="7558088" y="55546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56" name="AutoShape 91"/>
          <p:cNvSpPr>
            <a:spLocks noChangeArrowheads="1"/>
          </p:cNvSpPr>
          <p:nvPr/>
        </p:nvSpPr>
        <p:spPr bwMode="auto">
          <a:xfrm>
            <a:off x="6249988" y="60753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57" name="AutoShape 92"/>
          <p:cNvSpPr>
            <a:spLocks noChangeArrowheads="1"/>
          </p:cNvSpPr>
          <p:nvPr/>
        </p:nvSpPr>
        <p:spPr bwMode="auto">
          <a:xfrm>
            <a:off x="6872288" y="49450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58" name="AutoShape 93"/>
          <p:cNvSpPr>
            <a:spLocks noChangeArrowheads="1"/>
          </p:cNvSpPr>
          <p:nvPr/>
        </p:nvSpPr>
        <p:spPr bwMode="auto">
          <a:xfrm>
            <a:off x="6303963" y="543877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59" name="AutoShape 94"/>
          <p:cNvSpPr>
            <a:spLocks noChangeArrowheads="1"/>
          </p:cNvSpPr>
          <p:nvPr/>
        </p:nvSpPr>
        <p:spPr bwMode="auto">
          <a:xfrm>
            <a:off x="6948488" y="57832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60" name="AutoShape 95"/>
          <p:cNvSpPr>
            <a:spLocks noChangeArrowheads="1"/>
          </p:cNvSpPr>
          <p:nvPr/>
        </p:nvSpPr>
        <p:spPr bwMode="auto">
          <a:xfrm>
            <a:off x="7634288" y="48688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61" name="AutoShape 96"/>
          <p:cNvSpPr>
            <a:spLocks noChangeArrowheads="1"/>
          </p:cNvSpPr>
          <p:nvPr/>
        </p:nvSpPr>
        <p:spPr bwMode="auto">
          <a:xfrm>
            <a:off x="6119813" y="33559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62" name="AutoShape 97"/>
          <p:cNvSpPr>
            <a:spLocks noChangeArrowheads="1"/>
          </p:cNvSpPr>
          <p:nvPr/>
        </p:nvSpPr>
        <p:spPr bwMode="auto">
          <a:xfrm>
            <a:off x="6729413" y="3432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63" name="AutoShape 98"/>
          <p:cNvSpPr>
            <a:spLocks noChangeArrowheads="1"/>
          </p:cNvSpPr>
          <p:nvPr/>
        </p:nvSpPr>
        <p:spPr bwMode="auto">
          <a:xfrm>
            <a:off x="7796213" y="419417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64" name="AutoShape 99"/>
          <p:cNvSpPr>
            <a:spLocks noChangeArrowheads="1"/>
          </p:cNvSpPr>
          <p:nvPr/>
        </p:nvSpPr>
        <p:spPr bwMode="auto">
          <a:xfrm>
            <a:off x="6011863" y="49371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65" name="AutoShape 100"/>
          <p:cNvSpPr>
            <a:spLocks noChangeArrowheads="1"/>
          </p:cNvSpPr>
          <p:nvPr/>
        </p:nvSpPr>
        <p:spPr bwMode="auto">
          <a:xfrm>
            <a:off x="5329238" y="53451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66" name="Line 102"/>
          <p:cNvSpPr>
            <a:spLocks noChangeShapeType="1"/>
          </p:cNvSpPr>
          <p:nvPr/>
        </p:nvSpPr>
        <p:spPr bwMode="auto">
          <a:xfrm flipV="1">
            <a:off x="5441950" y="3355975"/>
            <a:ext cx="2049463" cy="27320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67" name="Line 103"/>
          <p:cNvSpPr>
            <a:spLocks noChangeShapeType="1"/>
          </p:cNvSpPr>
          <p:nvPr/>
        </p:nvSpPr>
        <p:spPr bwMode="auto">
          <a:xfrm flipH="1" flipV="1">
            <a:off x="6683375" y="4460875"/>
            <a:ext cx="254000" cy="1841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68" name="Oval 104"/>
          <p:cNvSpPr>
            <a:spLocks noChangeArrowheads="1"/>
          </p:cNvSpPr>
          <p:nvPr/>
        </p:nvSpPr>
        <p:spPr bwMode="auto">
          <a:xfrm>
            <a:off x="5959475" y="4575175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69" name="Oval 105"/>
          <p:cNvSpPr>
            <a:spLocks noChangeArrowheads="1"/>
          </p:cNvSpPr>
          <p:nvPr/>
        </p:nvSpPr>
        <p:spPr bwMode="auto">
          <a:xfrm>
            <a:off x="6232525" y="5370513"/>
            <a:ext cx="228600" cy="219075"/>
          </a:xfrm>
          <a:prstGeom prst="ellipse">
            <a:avLst/>
          </a:prstGeom>
          <a:noFill/>
          <a:ln w="19050" algn="ctr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70" name="Oval 106"/>
          <p:cNvSpPr>
            <a:spLocks noChangeArrowheads="1"/>
          </p:cNvSpPr>
          <p:nvPr/>
        </p:nvSpPr>
        <p:spPr bwMode="auto">
          <a:xfrm>
            <a:off x="6865938" y="4557713"/>
            <a:ext cx="228600" cy="219075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71" name="Line 107"/>
          <p:cNvSpPr>
            <a:spLocks noChangeShapeType="1"/>
          </p:cNvSpPr>
          <p:nvPr/>
        </p:nvSpPr>
        <p:spPr bwMode="auto">
          <a:xfrm flipH="1" flipV="1">
            <a:off x="6059488" y="5275263"/>
            <a:ext cx="244475" cy="1746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72" name="Line 108"/>
          <p:cNvSpPr>
            <a:spLocks noChangeShapeType="1"/>
          </p:cNvSpPr>
          <p:nvPr/>
        </p:nvSpPr>
        <p:spPr bwMode="auto">
          <a:xfrm flipH="1" flipV="1">
            <a:off x="6111875" y="4713288"/>
            <a:ext cx="234950" cy="1793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73" name="Line 109"/>
          <p:cNvSpPr>
            <a:spLocks noChangeShapeType="1"/>
          </p:cNvSpPr>
          <p:nvPr/>
        </p:nvSpPr>
        <p:spPr bwMode="auto">
          <a:xfrm flipV="1">
            <a:off x="5775325" y="3570288"/>
            <a:ext cx="2009775" cy="26939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74" name="Line 110"/>
          <p:cNvSpPr>
            <a:spLocks noChangeShapeType="1"/>
          </p:cNvSpPr>
          <p:nvPr/>
        </p:nvSpPr>
        <p:spPr bwMode="auto">
          <a:xfrm flipV="1">
            <a:off x="5164138" y="3141663"/>
            <a:ext cx="2066925" cy="27701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75" name="Line 112"/>
          <p:cNvSpPr>
            <a:spLocks noChangeShapeType="1"/>
          </p:cNvSpPr>
          <p:nvPr/>
        </p:nvSpPr>
        <p:spPr bwMode="auto">
          <a:xfrm>
            <a:off x="6084888" y="5013325"/>
            <a:ext cx="414337" cy="279400"/>
          </a:xfrm>
          <a:prstGeom prst="line">
            <a:avLst/>
          </a:prstGeom>
          <a:noFill/>
          <a:ln w="9525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76" name="Oval 114"/>
          <p:cNvSpPr>
            <a:spLocks noChangeArrowheads="1"/>
          </p:cNvSpPr>
          <p:nvPr/>
        </p:nvSpPr>
        <p:spPr bwMode="auto">
          <a:xfrm>
            <a:off x="5940425" y="4865688"/>
            <a:ext cx="228600" cy="219075"/>
          </a:xfrm>
          <a:prstGeom prst="ellipse">
            <a:avLst/>
          </a:prstGeom>
          <a:noFill/>
          <a:ln w="19050" algn="ctr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43077" name="Picture 1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5013325"/>
            <a:ext cx="17938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78" name="AutoShape 120"/>
          <p:cNvSpPr>
            <a:spLocks noChangeArrowheads="1"/>
          </p:cNvSpPr>
          <p:nvPr/>
        </p:nvSpPr>
        <p:spPr bwMode="auto">
          <a:xfrm rot="5400000">
            <a:off x="3966369" y="2318544"/>
            <a:ext cx="396875" cy="382587"/>
          </a:xfrm>
          <a:prstGeom prst="rightArrow">
            <a:avLst>
              <a:gd name="adj1" fmla="val 50204"/>
              <a:gd name="adj2" fmla="val 57261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43079" name="Picture 12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1908175"/>
            <a:ext cx="467201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80" name="Rectangle 123"/>
          <p:cNvSpPr>
            <a:spLocks noChangeArrowheads="1"/>
          </p:cNvSpPr>
          <p:nvPr/>
        </p:nvSpPr>
        <p:spPr bwMode="auto">
          <a:xfrm>
            <a:off x="4284663" y="2276475"/>
            <a:ext cx="2871787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000" b="1" i="1">
                <a:solidFill>
                  <a:srgbClr val="000000"/>
                </a:solidFill>
              </a:rPr>
              <a:t>slack variables</a:t>
            </a:r>
          </a:p>
        </p:txBody>
      </p:sp>
      <p:pic>
        <p:nvPicPr>
          <p:cNvPr id="43081" name="Picture 126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722563"/>
            <a:ext cx="6519862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82" name="Picture 12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6383338"/>
            <a:ext cx="1427163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83" name="Picture 130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764" y="6378575"/>
            <a:ext cx="82550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43DA2E-9773-4328-9436-15FD28F20344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571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A9A6F55-735C-40B6-A194-B48C5733C67A}" type="slidenum">
              <a:rPr lang="en-US" altLang="zh-CN"/>
              <a:pPr eaLnBrk="1" hangingPunct="1"/>
              <a:t>23</a:t>
            </a:fld>
            <a:endParaRPr lang="en-US" altLang="zh-CN"/>
          </a:p>
        </p:txBody>
      </p:sp>
      <p:sp>
        <p:nvSpPr>
          <p:cNvPr id="44035" name="Rectangle 2"/>
          <p:cNvSpPr>
            <a:spLocks noChangeArrowheads="1"/>
          </p:cNvSpPr>
          <p:nvPr/>
        </p:nvSpPr>
        <p:spPr bwMode="auto">
          <a:xfrm>
            <a:off x="365125" y="2025650"/>
            <a:ext cx="772477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ja-JP" sz="2000" b="1" i="1" dirty="0"/>
              <a:t>Slack variables</a:t>
            </a:r>
            <a:r>
              <a:rPr lang="en-US" altLang="ja-JP" sz="2000" b="1" dirty="0"/>
              <a:t> </a:t>
            </a:r>
            <a:r>
              <a:rPr lang="en-US" altLang="ja-JP" sz="2000" b="1" i="1" dirty="0">
                <a:cs typeface="Times New Roman" pitchFamily="18" charset="0"/>
              </a:rPr>
              <a:t>    </a:t>
            </a:r>
            <a:r>
              <a:rPr lang="en-US" altLang="ja-JP" sz="2000" dirty="0"/>
              <a:t>can be added to allow misclassification of difficult or noisy samples, resulting margin called </a:t>
            </a:r>
            <a:r>
              <a:rPr lang="en-US" altLang="ja-JP" sz="2000" i="1" dirty="0">
                <a:solidFill>
                  <a:srgbClr val="C00000"/>
                </a:solidFill>
              </a:rPr>
              <a:t>soft</a:t>
            </a:r>
            <a:r>
              <a:rPr lang="en-US" altLang="ja-JP" sz="2000" dirty="0">
                <a:solidFill>
                  <a:srgbClr val="C00000"/>
                </a:solidFill>
              </a:rPr>
              <a:t>.</a:t>
            </a:r>
          </a:p>
          <a:p>
            <a:pPr eaLnBrk="1" hangingPunct="1">
              <a:buClr>
                <a:schemeClr val="tx1"/>
              </a:buClr>
            </a:pPr>
            <a:endParaRPr lang="ja-JP" altLang="en-US" sz="2000" b="1" dirty="0">
              <a:solidFill>
                <a:srgbClr val="000000"/>
              </a:solidFill>
            </a:endParaRPr>
          </a:p>
        </p:txBody>
      </p:sp>
      <p:sp>
        <p:nvSpPr>
          <p:cNvPr id="44071" name="Rectangle 39"/>
          <p:cNvSpPr>
            <a:spLocks noChangeArrowheads="1"/>
          </p:cNvSpPr>
          <p:nvPr/>
        </p:nvSpPr>
        <p:spPr bwMode="auto">
          <a:xfrm>
            <a:off x="368300" y="2886075"/>
            <a:ext cx="5322888" cy="2259013"/>
          </a:xfrm>
          <a:prstGeom prst="rect">
            <a:avLst/>
          </a:prstGeom>
          <a:noFill/>
          <a:ln w="38100" cmpd="dbl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72" name="Text Box 40"/>
          <p:cNvSpPr txBox="1">
            <a:spLocks noChangeArrowheads="1"/>
          </p:cNvSpPr>
          <p:nvPr/>
        </p:nvSpPr>
        <p:spPr bwMode="auto">
          <a:xfrm>
            <a:off x="517525" y="3379788"/>
            <a:ext cx="23987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Minimize:</a:t>
            </a:r>
          </a:p>
        </p:txBody>
      </p:sp>
      <p:sp>
        <p:nvSpPr>
          <p:cNvPr id="44073" name="Text Box 41"/>
          <p:cNvSpPr txBox="1">
            <a:spLocks noChangeArrowheads="1"/>
          </p:cNvSpPr>
          <p:nvPr/>
        </p:nvSpPr>
        <p:spPr bwMode="auto">
          <a:xfrm>
            <a:off x="519113" y="3843338"/>
            <a:ext cx="25447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Subject to:</a:t>
            </a:r>
          </a:p>
        </p:txBody>
      </p:sp>
      <p:sp>
        <p:nvSpPr>
          <p:cNvPr id="44074" name="Text Box 42"/>
          <p:cNvSpPr txBox="1">
            <a:spLocks noChangeArrowheads="1"/>
          </p:cNvSpPr>
          <p:nvPr/>
        </p:nvSpPr>
        <p:spPr bwMode="auto">
          <a:xfrm>
            <a:off x="422275" y="2959100"/>
            <a:ext cx="2398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 b="1" i="1">
                <a:latin typeface="Verdana" pitchFamily="34" charset="0"/>
                <a:ea typeface="ＭＳ Ｐゴシック" pitchFamily="34" charset="-128"/>
              </a:rPr>
              <a:t>Problem 2</a:t>
            </a:r>
          </a:p>
        </p:txBody>
      </p:sp>
      <p:sp>
        <p:nvSpPr>
          <p:cNvPr id="44075" name="Text Box 43"/>
          <p:cNvSpPr txBox="1">
            <a:spLocks noChangeArrowheads="1"/>
          </p:cNvSpPr>
          <p:nvPr/>
        </p:nvSpPr>
        <p:spPr bwMode="auto">
          <a:xfrm>
            <a:off x="328613" y="5314950"/>
            <a:ext cx="5338762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The parameter    controls the tradeoff between complexity of the machine and the number of nonseparable samples.</a:t>
            </a:r>
          </a:p>
        </p:txBody>
      </p:sp>
      <p:pic>
        <p:nvPicPr>
          <p:cNvPr id="44076" name="Picture 4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2122488"/>
            <a:ext cx="179387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6043613" y="2603500"/>
            <a:ext cx="2740025" cy="3122613"/>
            <a:chOff x="6043613" y="2603500"/>
            <a:chExt cx="2740025" cy="3122613"/>
          </a:xfrm>
        </p:grpSpPr>
        <p:sp>
          <p:nvSpPr>
            <p:cNvPr id="44036" name="AutoShape 4"/>
            <p:cNvSpPr>
              <a:spLocks noChangeArrowheads="1"/>
            </p:cNvSpPr>
            <p:nvPr/>
          </p:nvSpPr>
          <p:spPr bwMode="auto">
            <a:xfrm>
              <a:off x="6821488" y="365601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37" name="AutoShape 5"/>
            <p:cNvSpPr>
              <a:spLocks noChangeArrowheads="1"/>
            </p:cNvSpPr>
            <p:nvPr/>
          </p:nvSpPr>
          <p:spPr bwMode="auto">
            <a:xfrm>
              <a:off x="6246813" y="40132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38" name="AutoShape 6"/>
            <p:cNvSpPr>
              <a:spLocks noChangeArrowheads="1"/>
            </p:cNvSpPr>
            <p:nvPr/>
          </p:nvSpPr>
          <p:spPr bwMode="auto">
            <a:xfrm>
              <a:off x="6399213" y="45593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39" name="AutoShape 7"/>
            <p:cNvSpPr>
              <a:spLocks noChangeArrowheads="1"/>
            </p:cNvSpPr>
            <p:nvPr/>
          </p:nvSpPr>
          <p:spPr bwMode="auto">
            <a:xfrm>
              <a:off x="6043613" y="50165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40" name="AutoShape 8"/>
            <p:cNvSpPr>
              <a:spLocks noChangeArrowheads="1"/>
            </p:cNvSpPr>
            <p:nvPr/>
          </p:nvSpPr>
          <p:spPr bwMode="auto">
            <a:xfrm>
              <a:off x="6551613" y="34163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41" name="AutoShape 9"/>
            <p:cNvSpPr>
              <a:spLocks noChangeArrowheads="1"/>
            </p:cNvSpPr>
            <p:nvPr/>
          </p:nvSpPr>
          <p:spPr bwMode="auto">
            <a:xfrm>
              <a:off x="6043613" y="43307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42" name="AutoShape 10"/>
            <p:cNvSpPr>
              <a:spLocks noChangeArrowheads="1"/>
            </p:cNvSpPr>
            <p:nvPr/>
          </p:nvSpPr>
          <p:spPr bwMode="auto">
            <a:xfrm>
              <a:off x="6170613" y="44831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43" name="AutoShape 11"/>
            <p:cNvSpPr>
              <a:spLocks noChangeArrowheads="1"/>
            </p:cNvSpPr>
            <p:nvPr/>
          </p:nvSpPr>
          <p:spPr bwMode="auto">
            <a:xfrm>
              <a:off x="6932613" y="41021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44" name="AutoShape 12"/>
            <p:cNvSpPr>
              <a:spLocks noChangeArrowheads="1"/>
            </p:cNvSpPr>
            <p:nvPr/>
          </p:nvSpPr>
          <p:spPr bwMode="auto">
            <a:xfrm>
              <a:off x="7834313" y="40894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45" name="AutoShape 13"/>
            <p:cNvSpPr>
              <a:spLocks noChangeArrowheads="1"/>
            </p:cNvSpPr>
            <p:nvPr/>
          </p:nvSpPr>
          <p:spPr bwMode="auto">
            <a:xfrm>
              <a:off x="7466013" y="50165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46" name="AutoShape 14"/>
            <p:cNvSpPr>
              <a:spLocks noChangeArrowheads="1"/>
            </p:cNvSpPr>
            <p:nvPr/>
          </p:nvSpPr>
          <p:spPr bwMode="auto">
            <a:xfrm>
              <a:off x="8456613" y="50165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47" name="AutoShape 15"/>
            <p:cNvSpPr>
              <a:spLocks noChangeArrowheads="1"/>
            </p:cNvSpPr>
            <p:nvPr/>
          </p:nvSpPr>
          <p:spPr bwMode="auto">
            <a:xfrm>
              <a:off x="7148513" y="55372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48" name="AutoShape 16"/>
            <p:cNvSpPr>
              <a:spLocks noChangeArrowheads="1"/>
            </p:cNvSpPr>
            <p:nvPr/>
          </p:nvSpPr>
          <p:spPr bwMode="auto">
            <a:xfrm>
              <a:off x="7770813" y="44069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49" name="AutoShape 17"/>
            <p:cNvSpPr>
              <a:spLocks noChangeArrowheads="1"/>
            </p:cNvSpPr>
            <p:nvPr/>
          </p:nvSpPr>
          <p:spPr bwMode="auto">
            <a:xfrm>
              <a:off x="7202488" y="490061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50" name="AutoShape 18"/>
            <p:cNvSpPr>
              <a:spLocks noChangeArrowheads="1"/>
            </p:cNvSpPr>
            <p:nvPr/>
          </p:nvSpPr>
          <p:spPr bwMode="auto">
            <a:xfrm>
              <a:off x="7847013" y="52451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51" name="AutoShape 19"/>
            <p:cNvSpPr>
              <a:spLocks noChangeArrowheads="1"/>
            </p:cNvSpPr>
            <p:nvPr/>
          </p:nvSpPr>
          <p:spPr bwMode="auto">
            <a:xfrm>
              <a:off x="8532813" y="43307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52" name="AutoShape 20"/>
            <p:cNvSpPr>
              <a:spLocks noChangeArrowheads="1"/>
            </p:cNvSpPr>
            <p:nvPr/>
          </p:nvSpPr>
          <p:spPr bwMode="auto">
            <a:xfrm>
              <a:off x="7018338" y="281781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53" name="AutoShape 21"/>
            <p:cNvSpPr>
              <a:spLocks noChangeArrowheads="1"/>
            </p:cNvSpPr>
            <p:nvPr/>
          </p:nvSpPr>
          <p:spPr bwMode="auto">
            <a:xfrm>
              <a:off x="7627938" y="289401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54" name="AutoShape 22"/>
            <p:cNvSpPr>
              <a:spLocks noChangeArrowheads="1"/>
            </p:cNvSpPr>
            <p:nvPr/>
          </p:nvSpPr>
          <p:spPr bwMode="auto">
            <a:xfrm>
              <a:off x="8694738" y="365601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55" name="AutoShape 23"/>
            <p:cNvSpPr>
              <a:spLocks noChangeArrowheads="1"/>
            </p:cNvSpPr>
            <p:nvPr/>
          </p:nvSpPr>
          <p:spPr bwMode="auto">
            <a:xfrm>
              <a:off x="6507163" y="410051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56" name="AutoShape 24"/>
            <p:cNvSpPr>
              <a:spLocks noChangeArrowheads="1"/>
            </p:cNvSpPr>
            <p:nvPr/>
          </p:nvSpPr>
          <p:spPr bwMode="auto">
            <a:xfrm>
              <a:off x="6227763" y="480695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57" name="AutoShape 25"/>
            <p:cNvSpPr>
              <a:spLocks noChangeArrowheads="1"/>
            </p:cNvSpPr>
            <p:nvPr/>
          </p:nvSpPr>
          <p:spPr bwMode="auto">
            <a:xfrm>
              <a:off x="8416925" y="38862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58" name="Line 26"/>
            <p:cNvSpPr>
              <a:spLocks noChangeShapeType="1"/>
            </p:cNvSpPr>
            <p:nvPr/>
          </p:nvSpPr>
          <p:spPr bwMode="auto">
            <a:xfrm flipV="1">
              <a:off x="6340475" y="2817813"/>
              <a:ext cx="2049463" cy="27320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59" name="Line 27"/>
            <p:cNvSpPr>
              <a:spLocks noChangeShapeType="1"/>
            </p:cNvSpPr>
            <p:nvPr/>
          </p:nvSpPr>
          <p:spPr bwMode="auto">
            <a:xfrm flipH="1" flipV="1">
              <a:off x="7581900" y="3922713"/>
              <a:ext cx="254000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60" name="Oval 28"/>
            <p:cNvSpPr>
              <a:spLocks noChangeArrowheads="1"/>
            </p:cNvSpPr>
            <p:nvPr/>
          </p:nvSpPr>
          <p:spPr bwMode="auto">
            <a:xfrm>
              <a:off x="6858000" y="4037013"/>
              <a:ext cx="228600" cy="219075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61" name="Oval 29"/>
            <p:cNvSpPr>
              <a:spLocks noChangeArrowheads="1"/>
            </p:cNvSpPr>
            <p:nvPr/>
          </p:nvSpPr>
          <p:spPr bwMode="auto">
            <a:xfrm>
              <a:off x="7131050" y="4832350"/>
              <a:ext cx="228600" cy="219075"/>
            </a:xfrm>
            <a:prstGeom prst="ellipse">
              <a:avLst/>
            </a:prstGeom>
            <a:noFill/>
            <a:ln w="19050" algn="ctr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62" name="Oval 30"/>
            <p:cNvSpPr>
              <a:spLocks noChangeArrowheads="1"/>
            </p:cNvSpPr>
            <p:nvPr/>
          </p:nvSpPr>
          <p:spPr bwMode="auto">
            <a:xfrm>
              <a:off x="7764463" y="4019550"/>
              <a:ext cx="228600" cy="219075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63" name="Line 31"/>
            <p:cNvSpPr>
              <a:spLocks noChangeShapeType="1"/>
            </p:cNvSpPr>
            <p:nvPr/>
          </p:nvSpPr>
          <p:spPr bwMode="auto">
            <a:xfrm flipH="1" flipV="1">
              <a:off x="6958013" y="4737100"/>
              <a:ext cx="244475" cy="174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64" name="Line 32"/>
            <p:cNvSpPr>
              <a:spLocks noChangeShapeType="1"/>
            </p:cNvSpPr>
            <p:nvPr/>
          </p:nvSpPr>
          <p:spPr bwMode="auto">
            <a:xfrm flipH="1" flipV="1">
              <a:off x="7010400" y="4175125"/>
              <a:ext cx="234950" cy="1793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65" name="Line 33"/>
            <p:cNvSpPr>
              <a:spLocks noChangeShapeType="1"/>
            </p:cNvSpPr>
            <p:nvPr/>
          </p:nvSpPr>
          <p:spPr bwMode="auto">
            <a:xfrm flipV="1">
              <a:off x="6673850" y="3032125"/>
              <a:ext cx="2009775" cy="26939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66" name="Line 34"/>
            <p:cNvSpPr>
              <a:spLocks noChangeShapeType="1"/>
            </p:cNvSpPr>
            <p:nvPr/>
          </p:nvSpPr>
          <p:spPr bwMode="auto">
            <a:xfrm flipV="1">
              <a:off x="6062663" y="2603500"/>
              <a:ext cx="2066925" cy="27701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67" name="Line 35"/>
            <p:cNvSpPr>
              <a:spLocks noChangeShapeType="1"/>
            </p:cNvSpPr>
            <p:nvPr/>
          </p:nvSpPr>
          <p:spPr bwMode="auto">
            <a:xfrm flipH="1" flipV="1">
              <a:off x="7577138" y="3333750"/>
              <a:ext cx="841375" cy="56991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68" name="Line 36"/>
            <p:cNvSpPr>
              <a:spLocks noChangeShapeType="1"/>
            </p:cNvSpPr>
            <p:nvPr/>
          </p:nvSpPr>
          <p:spPr bwMode="auto">
            <a:xfrm>
              <a:off x="6588125" y="4176713"/>
              <a:ext cx="809625" cy="577850"/>
            </a:xfrm>
            <a:prstGeom prst="line">
              <a:avLst/>
            </a:prstGeom>
            <a:noFill/>
            <a:ln w="9525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069" name="Oval 37"/>
            <p:cNvSpPr>
              <a:spLocks noChangeArrowheads="1"/>
            </p:cNvSpPr>
            <p:nvPr/>
          </p:nvSpPr>
          <p:spPr bwMode="auto">
            <a:xfrm>
              <a:off x="8350250" y="3817938"/>
              <a:ext cx="228600" cy="219075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070" name="Oval 38"/>
            <p:cNvSpPr>
              <a:spLocks noChangeArrowheads="1"/>
            </p:cNvSpPr>
            <p:nvPr/>
          </p:nvSpPr>
          <p:spPr bwMode="auto">
            <a:xfrm>
              <a:off x="6435725" y="4029075"/>
              <a:ext cx="228600" cy="219075"/>
            </a:xfrm>
            <a:prstGeom prst="ellipse">
              <a:avLst/>
            </a:prstGeom>
            <a:noFill/>
            <a:ln w="19050" algn="ctr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44077" name="Picture 45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6400" y="3405188"/>
              <a:ext cx="179388" cy="227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078" name="Picture 46" descr="txp_fig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688" y="4427538"/>
              <a:ext cx="179387" cy="227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4079" name="Picture 4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3255963"/>
            <a:ext cx="1935163" cy="68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80" name="Picture 4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4270375"/>
            <a:ext cx="4705350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81" name="Picture 4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863" y="5411788"/>
            <a:ext cx="19050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082" name="Text Box 50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优化问题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A813F6-5161-4030-9EAD-41D576DF09E4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974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F68A904-950D-47B6-A843-9E94C10E88CC}" type="slidenum">
              <a:rPr lang="en-US" altLang="zh-CN"/>
              <a:pPr eaLnBrk="1" hangingPunct="1"/>
              <a:t>24</a:t>
            </a:fld>
            <a:endParaRPr lang="en-US" altLang="zh-CN"/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1392238" y="2286000"/>
            <a:ext cx="2871787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ja-JP" sz="2000" b="1" i="1" dirty="0">
                <a:solidFill>
                  <a:srgbClr val="000000"/>
                </a:solidFill>
              </a:rPr>
              <a:t>Problem 2</a:t>
            </a:r>
            <a:r>
              <a:rPr lang="en-US" altLang="ja-JP" sz="2000" b="1" i="1" dirty="0">
                <a:solidFill>
                  <a:srgbClr val="000000"/>
                </a:solidFill>
                <a:latin typeface="Verdana" pitchFamily="34" charset="0"/>
              </a:rPr>
              <a:t>’</a:t>
            </a:r>
            <a:endParaRPr lang="en-US" altLang="ja-JP" sz="2000" b="1" i="1" dirty="0">
              <a:solidFill>
                <a:srgbClr val="000000"/>
              </a:solidFill>
            </a:endParaRP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1522413" y="2728913"/>
            <a:ext cx="23987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Maximize:</a:t>
            </a: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1522413" y="3444875"/>
            <a:ext cx="25447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Subject to:</a:t>
            </a:r>
          </a:p>
        </p:txBody>
      </p:sp>
      <p:sp>
        <p:nvSpPr>
          <p:cNvPr id="45062" name="Rectangle 6"/>
          <p:cNvSpPr>
            <a:spLocks noChangeArrowheads="1"/>
          </p:cNvSpPr>
          <p:nvPr/>
        </p:nvSpPr>
        <p:spPr bwMode="auto">
          <a:xfrm>
            <a:off x="1309688" y="2174875"/>
            <a:ext cx="6577012" cy="2676525"/>
          </a:xfrm>
          <a:prstGeom prst="rect">
            <a:avLst/>
          </a:prstGeom>
          <a:noFill/>
          <a:ln w="38100" cmpd="dbl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6081713" y="4400550"/>
            <a:ext cx="1730375" cy="366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kumimoji="1" b="1">
                <a:latin typeface="Verdana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宋体" pitchFamily="2" charset="-122"/>
              </a:defRPr>
            </a:lvl9pPr>
          </a:lstStyle>
          <a:p>
            <a:r>
              <a:rPr lang="en-US" altLang="ja-JP" dirty="0"/>
              <a:t>QP Problem</a:t>
            </a:r>
          </a:p>
        </p:txBody>
      </p:sp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1522413" y="5265738"/>
            <a:ext cx="3671887" cy="54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ja-JP" sz="2000" dirty="0">
                <a:solidFill>
                  <a:srgbClr val="000000"/>
                </a:solidFill>
              </a:rPr>
              <a:t>Decision surface:</a:t>
            </a:r>
          </a:p>
        </p:txBody>
      </p:sp>
      <p:pic>
        <p:nvPicPr>
          <p:cNvPr id="45065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325" y="2587625"/>
            <a:ext cx="4576763" cy="72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6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3" y="3341688"/>
            <a:ext cx="3489325" cy="102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7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38" y="5141913"/>
            <a:ext cx="2460625" cy="68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068" name="AutoShape 12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167688" y="4430713"/>
            <a:ext cx="346075" cy="363537"/>
          </a:xfrm>
          <a:prstGeom prst="smileyFace">
            <a:avLst>
              <a:gd name="adj" fmla="val 4653"/>
            </a:avLst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069" name="Text Box 13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对偶问题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296744-ECC2-44F0-9FF9-A45A4D197B69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60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作业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2322746"/>
            <a:ext cx="77768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请推导对偶问题 </a:t>
            </a:r>
            <a:r>
              <a:rPr lang="en-US" altLang="ja-JP" sz="2400" b="1" i="1" dirty="0">
                <a:solidFill>
                  <a:srgbClr val="000000"/>
                </a:solidFill>
              </a:rPr>
              <a:t>Problem 2</a:t>
            </a:r>
            <a:r>
              <a:rPr lang="en-US" altLang="ja-JP" sz="2400" b="1" i="1" dirty="0">
                <a:solidFill>
                  <a:srgbClr val="000000"/>
                </a:solidFill>
                <a:latin typeface="Verdana" pitchFamily="34" charset="0"/>
              </a:rPr>
              <a:t>’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思考不同     对应的样本，哪些是支持向量，哪些是噪音？</a:t>
            </a:r>
            <a:endParaRPr lang="en-US" altLang="ja-JP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纸质推导，拍照成图片文件上交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23631" y="3111351"/>
                <a:ext cx="589456" cy="496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zh-CN" altLang="en-US" sz="240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631" y="3111351"/>
                <a:ext cx="589456" cy="4965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9FDF87-43D4-41F7-B6CD-C85CB598F507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99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1808163"/>
            <a:ext cx="8083550" cy="1981200"/>
          </a:xfrm>
        </p:spPr>
        <p:txBody>
          <a:bodyPr/>
          <a:lstStyle/>
          <a:p>
            <a:pPr algn="ctr"/>
            <a:r>
              <a:rPr lang="en-US" altLang="zh-CN" sz="4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VC</a:t>
            </a:r>
            <a:r>
              <a:rPr lang="zh-CN" altLang="en-US" sz="4800" dirty="0" smtClean="0">
                <a:solidFill>
                  <a:srgbClr val="000000"/>
                </a:solidFill>
                <a:ea typeface="方正启体简体" pitchFamily="65" charset="-122"/>
              </a:rPr>
              <a:t>维</a:t>
            </a:r>
            <a:r>
              <a:rPr lang="zh-CN" altLang="en-US" sz="4800" dirty="0">
                <a:solidFill>
                  <a:srgbClr val="000000"/>
                </a:solidFill>
                <a:ea typeface="方正启体简体" pitchFamily="65" charset="-122"/>
              </a:rPr>
              <a:t/>
            </a:r>
            <a:br>
              <a:rPr lang="zh-CN" altLang="en-US" sz="4800" dirty="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 dirty="0" err="1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Vapnik-Chervonenkis</a:t>
            </a:r>
            <a:r>
              <a:rPr lang="en-US" altLang="zh-CN" sz="2800" dirty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 Dimension</a:t>
            </a:r>
          </a:p>
        </p:txBody>
      </p:sp>
    </p:spTree>
    <p:extLst>
      <p:ext uri="{BB962C8B-B14F-4D97-AF65-F5344CB8AC3E}">
        <p14:creationId xmlns:p14="http://schemas.microsoft.com/office/powerpoint/2010/main" val="259911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什么东东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?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9FDF87-43D4-41F7-B6CD-C85CB598F507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7584" y="2060848"/>
            <a:ext cx="734481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VC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维的直观</a:t>
            </a: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定义</a:t>
            </a:r>
            <a:r>
              <a:rPr lang="en-US" altLang="zh-CN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对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一个指示函数集，如果存在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h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个样本能够被函数集中的函数按所有可能的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en-US" altLang="zh-CN" sz="2800" baseline="30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h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种形式分开，则称函数集能够把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h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个样本</a:t>
            </a: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打散。</a:t>
            </a:r>
            <a:endParaRPr lang="en-US" altLang="zh-CN" sz="28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函数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集的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VC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维就是它能打散的最大样本数目</a:t>
            </a:r>
            <a:r>
              <a:rPr lang="en-US" altLang="zh-CN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h</a:t>
            </a: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</a:t>
            </a:r>
            <a:endParaRPr lang="en-US" altLang="zh-CN" sz="28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若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对任意数目的样本都有函数能将它们</a:t>
            </a: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打散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</a:t>
            </a: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则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函数集的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VC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维是无穷大。</a:t>
            </a:r>
          </a:p>
        </p:txBody>
      </p:sp>
    </p:spTree>
    <p:extLst>
      <p:ext uri="{BB962C8B-B14F-4D97-AF65-F5344CB8AC3E}">
        <p14:creationId xmlns:p14="http://schemas.microsoft.com/office/powerpoint/2010/main" val="153438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线性函数的</a:t>
            </a:r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VC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9FDF87-43D4-41F7-B6CD-C85CB598F507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43608" y="2923704"/>
            <a:ext cx="2520122" cy="2117849"/>
            <a:chOff x="611718" y="2484512"/>
            <a:chExt cx="2520122" cy="2117849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1043608" y="4140696"/>
              <a:ext cx="2088232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V="1">
              <a:off x="1196008" y="2484512"/>
              <a:ext cx="0" cy="180858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1763688" y="3212976"/>
              <a:ext cx="175828" cy="175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1331640" y="2780928"/>
              <a:ext cx="1512168" cy="165618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2087724" y="4140696"/>
                  <a:ext cx="5768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7724" y="4140696"/>
                  <a:ext cx="576825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11718" y="2756093"/>
                  <a:ext cx="5839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718" y="2756093"/>
                  <a:ext cx="583942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/>
          <p:cNvGrpSpPr/>
          <p:nvPr/>
        </p:nvGrpSpPr>
        <p:grpSpPr>
          <a:xfrm>
            <a:off x="4932040" y="2737297"/>
            <a:ext cx="2520122" cy="2376264"/>
            <a:chOff x="4716016" y="2204864"/>
            <a:chExt cx="2520122" cy="2376264"/>
          </a:xfrm>
        </p:grpSpPr>
        <p:cxnSp>
          <p:nvCxnSpPr>
            <p:cNvPr id="15" name="直接箭头连接符 14"/>
            <p:cNvCxnSpPr/>
            <p:nvPr/>
          </p:nvCxnSpPr>
          <p:spPr>
            <a:xfrm>
              <a:off x="5147906" y="4119463"/>
              <a:ext cx="2088232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 flipV="1">
              <a:off x="5300306" y="2463279"/>
              <a:ext cx="0" cy="180858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5867986" y="3191743"/>
              <a:ext cx="175828" cy="17582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 flipV="1">
              <a:off x="4968266" y="2204864"/>
              <a:ext cx="1512168" cy="165618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192022" y="4119463"/>
                  <a:ext cx="5768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2022" y="4119463"/>
                  <a:ext cx="576825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4716016" y="2734860"/>
                  <a:ext cx="5839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016" y="2734860"/>
                  <a:ext cx="583942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3048539" y="5401593"/>
            <a:ext cx="2459565" cy="54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一个点的情况</a:t>
            </a:r>
            <a:endParaRPr lang="en-US" altLang="ja-JP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568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线性函数的</a:t>
            </a:r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VC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9FDF87-43D4-41F7-B6CD-C85CB598F507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6228184" y="3861048"/>
            <a:ext cx="2459565" cy="54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两个点的情况</a:t>
            </a:r>
            <a:endParaRPr lang="en-US" altLang="ja-JP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51520" y="2204864"/>
            <a:ext cx="2520122" cy="2117849"/>
            <a:chOff x="1043608" y="2607295"/>
            <a:chExt cx="2520122" cy="2117849"/>
          </a:xfrm>
        </p:grpSpPr>
        <p:grpSp>
          <p:nvGrpSpPr>
            <p:cNvPr id="22" name="组合 21"/>
            <p:cNvGrpSpPr/>
            <p:nvPr/>
          </p:nvGrpSpPr>
          <p:grpSpPr>
            <a:xfrm>
              <a:off x="1043608" y="2607295"/>
              <a:ext cx="2520122" cy="2117849"/>
              <a:chOff x="611718" y="2484512"/>
              <a:chExt cx="2520122" cy="2117849"/>
            </a:xfrm>
          </p:grpSpPr>
          <p:cxnSp>
            <p:nvCxnSpPr>
              <p:cNvPr id="5" name="直接箭头连接符 4"/>
              <p:cNvCxnSpPr/>
              <p:nvPr/>
            </p:nvCxnSpPr>
            <p:spPr>
              <a:xfrm>
                <a:off x="1043608" y="4140696"/>
                <a:ext cx="2088232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直接箭头连接符 7"/>
              <p:cNvCxnSpPr/>
              <p:nvPr/>
            </p:nvCxnSpPr>
            <p:spPr>
              <a:xfrm flipV="1">
                <a:off x="1196008" y="2484512"/>
                <a:ext cx="0" cy="180858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椭圆 9"/>
              <p:cNvSpPr/>
              <p:nvPr/>
            </p:nvSpPr>
            <p:spPr>
              <a:xfrm>
                <a:off x="1763688" y="3212976"/>
                <a:ext cx="175828" cy="175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 flipV="1">
                <a:off x="1331640" y="2780928"/>
                <a:ext cx="1512168" cy="165618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2087724" y="4140696"/>
                    <a:ext cx="57682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7724" y="4140696"/>
                    <a:ext cx="576825" cy="461665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611718" y="2756093"/>
                    <a:ext cx="5839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718" y="2756093"/>
                    <a:ext cx="583942" cy="461665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" name="椭圆 23"/>
            <p:cNvSpPr/>
            <p:nvPr/>
          </p:nvSpPr>
          <p:spPr>
            <a:xfrm>
              <a:off x="2632198" y="3073152"/>
              <a:ext cx="175828" cy="175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203848" y="2066000"/>
            <a:ext cx="2520122" cy="2217477"/>
            <a:chOff x="1043608" y="2507667"/>
            <a:chExt cx="2520122" cy="2217477"/>
          </a:xfrm>
        </p:grpSpPr>
        <p:grpSp>
          <p:nvGrpSpPr>
            <p:cNvPr id="26" name="组合 25"/>
            <p:cNvGrpSpPr/>
            <p:nvPr/>
          </p:nvGrpSpPr>
          <p:grpSpPr>
            <a:xfrm>
              <a:off x="1043608" y="2507667"/>
              <a:ext cx="2520122" cy="2217477"/>
              <a:chOff x="611718" y="2384884"/>
              <a:chExt cx="2520122" cy="2217477"/>
            </a:xfrm>
          </p:grpSpPr>
          <p:cxnSp>
            <p:nvCxnSpPr>
              <p:cNvPr id="28" name="直接箭头连接符 27"/>
              <p:cNvCxnSpPr/>
              <p:nvPr/>
            </p:nvCxnSpPr>
            <p:spPr>
              <a:xfrm>
                <a:off x="1043608" y="4140696"/>
                <a:ext cx="2088232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 flipV="1">
                <a:off x="1196008" y="2484512"/>
                <a:ext cx="0" cy="180858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椭圆 29"/>
              <p:cNvSpPr/>
              <p:nvPr/>
            </p:nvSpPr>
            <p:spPr>
              <a:xfrm>
                <a:off x="1763688" y="3212976"/>
                <a:ext cx="175828" cy="1758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 flipV="1">
                <a:off x="848979" y="2384884"/>
                <a:ext cx="1512168" cy="165618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2087724" y="4140696"/>
                    <a:ext cx="57682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7724" y="4140696"/>
                    <a:ext cx="576825" cy="461665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611718" y="2756093"/>
                    <a:ext cx="5839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718" y="2756093"/>
                    <a:ext cx="583942" cy="461665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椭圆 26"/>
            <p:cNvSpPr/>
            <p:nvPr/>
          </p:nvSpPr>
          <p:spPr>
            <a:xfrm>
              <a:off x="2632198" y="3073152"/>
              <a:ext cx="175828" cy="17582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51520" y="4437112"/>
            <a:ext cx="2520122" cy="2270248"/>
            <a:chOff x="1043608" y="2454896"/>
            <a:chExt cx="2520122" cy="2270248"/>
          </a:xfrm>
        </p:grpSpPr>
        <p:grpSp>
          <p:nvGrpSpPr>
            <p:cNvPr id="35" name="组合 34"/>
            <p:cNvGrpSpPr/>
            <p:nvPr/>
          </p:nvGrpSpPr>
          <p:grpSpPr>
            <a:xfrm>
              <a:off x="1043608" y="2454896"/>
              <a:ext cx="2520122" cy="2270248"/>
              <a:chOff x="611718" y="2332113"/>
              <a:chExt cx="2520122" cy="2270248"/>
            </a:xfrm>
          </p:grpSpPr>
          <p:cxnSp>
            <p:nvCxnSpPr>
              <p:cNvPr id="37" name="直接箭头连接符 36"/>
              <p:cNvCxnSpPr/>
              <p:nvPr/>
            </p:nvCxnSpPr>
            <p:spPr>
              <a:xfrm>
                <a:off x="1043608" y="4140696"/>
                <a:ext cx="2088232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/>
              <p:nvPr/>
            </p:nvCxnSpPr>
            <p:spPr>
              <a:xfrm flipV="1">
                <a:off x="1196008" y="2484512"/>
                <a:ext cx="0" cy="180858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椭圆 38"/>
              <p:cNvSpPr/>
              <p:nvPr/>
            </p:nvSpPr>
            <p:spPr>
              <a:xfrm>
                <a:off x="1763688" y="3212976"/>
                <a:ext cx="175828" cy="175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 flipV="1">
                <a:off x="1624101" y="2332113"/>
                <a:ext cx="752035" cy="20394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2087724" y="4140696"/>
                    <a:ext cx="57682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7724" y="4140696"/>
                    <a:ext cx="576825" cy="461665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611718" y="2756093"/>
                    <a:ext cx="5839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2" name="TextBox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718" y="2756093"/>
                    <a:ext cx="583942" cy="461665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6" name="椭圆 35"/>
            <p:cNvSpPr/>
            <p:nvPr/>
          </p:nvSpPr>
          <p:spPr>
            <a:xfrm>
              <a:off x="2632198" y="3073152"/>
              <a:ext cx="175828" cy="17582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215563" y="4322714"/>
            <a:ext cx="2520122" cy="2363918"/>
            <a:chOff x="1043608" y="2361226"/>
            <a:chExt cx="2520122" cy="2363918"/>
          </a:xfrm>
        </p:grpSpPr>
        <p:grpSp>
          <p:nvGrpSpPr>
            <p:cNvPr id="44" name="组合 43"/>
            <p:cNvGrpSpPr/>
            <p:nvPr/>
          </p:nvGrpSpPr>
          <p:grpSpPr>
            <a:xfrm>
              <a:off x="1043608" y="2361226"/>
              <a:ext cx="2520122" cy="2363918"/>
              <a:chOff x="611718" y="2238443"/>
              <a:chExt cx="2520122" cy="2363918"/>
            </a:xfrm>
          </p:grpSpPr>
          <p:cxnSp>
            <p:nvCxnSpPr>
              <p:cNvPr id="46" name="直接箭头连接符 45"/>
              <p:cNvCxnSpPr/>
              <p:nvPr/>
            </p:nvCxnSpPr>
            <p:spPr>
              <a:xfrm>
                <a:off x="1043608" y="4140696"/>
                <a:ext cx="2088232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/>
              <p:nvPr/>
            </p:nvCxnSpPr>
            <p:spPr>
              <a:xfrm flipV="1">
                <a:off x="1196008" y="2484512"/>
                <a:ext cx="0" cy="180858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1763688" y="3212976"/>
                <a:ext cx="175828" cy="1758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9" name="直接连接符 48"/>
              <p:cNvCxnSpPr/>
              <p:nvPr/>
            </p:nvCxnSpPr>
            <p:spPr>
              <a:xfrm flipH="1" flipV="1">
                <a:off x="1751973" y="2238443"/>
                <a:ext cx="792246" cy="207538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2087724" y="4140696"/>
                    <a:ext cx="57682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7724" y="4140696"/>
                    <a:ext cx="576825" cy="461665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611718" y="2756093"/>
                    <a:ext cx="5839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718" y="2756093"/>
                    <a:ext cx="583942" cy="461665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5" name="椭圆 44"/>
            <p:cNvSpPr/>
            <p:nvPr/>
          </p:nvSpPr>
          <p:spPr>
            <a:xfrm>
              <a:off x="2632198" y="3073152"/>
              <a:ext cx="175828" cy="175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015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2031D72-5838-493C-AC1A-2A6A9531BF56}" type="slidenum">
              <a:rPr lang="en-US" altLang="zh-CN"/>
              <a:pPr eaLnBrk="1" hangingPunct="1"/>
              <a:t>3</a:t>
            </a:fld>
            <a:endParaRPr lang="en-US" altLang="zh-CN"/>
          </a:p>
        </p:txBody>
      </p:sp>
      <p:sp>
        <p:nvSpPr>
          <p:cNvPr id="31747" name="Text Box 41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latin typeface="方正启体简体" pitchFamily="65" charset="-122"/>
                <a:ea typeface="方正启体简体" pitchFamily="65" charset="-122"/>
              </a:rPr>
              <a:t>先考虑最简单的情况</a:t>
            </a:r>
          </a:p>
        </p:txBody>
      </p:sp>
      <p:sp>
        <p:nvSpPr>
          <p:cNvPr id="31748" name="AutoShape 2"/>
          <p:cNvSpPr>
            <a:spLocks noChangeArrowheads="1"/>
          </p:cNvSpPr>
          <p:nvPr/>
        </p:nvSpPr>
        <p:spPr bwMode="auto">
          <a:xfrm>
            <a:off x="2637284" y="3513138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49" name="AutoShape 3"/>
          <p:cNvSpPr>
            <a:spLocks noChangeArrowheads="1"/>
          </p:cNvSpPr>
          <p:nvPr/>
        </p:nvSpPr>
        <p:spPr bwMode="auto">
          <a:xfrm>
            <a:off x="1360934" y="3906838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0" name="AutoShape 4"/>
          <p:cNvSpPr>
            <a:spLocks noChangeArrowheads="1"/>
          </p:cNvSpPr>
          <p:nvPr/>
        </p:nvSpPr>
        <p:spPr bwMode="auto">
          <a:xfrm>
            <a:off x="1629221" y="4656138"/>
            <a:ext cx="101600" cy="10318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1" name="AutoShape 5"/>
          <p:cNvSpPr>
            <a:spLocks noChangeArrowheads="1"/>
          </p:cNvSpPr>
          <p:nvPr/>
        </p:nvSpPr>
        <p:spPr bwMode="auto">
          <a:xfrm>
            <a:off x="1098996" y="5081588"/>
            <a:ext cx="101600" cy="10318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2" name="AutoShape 6"/>
          <p:cNvSpPr>
            <a:spLocks noChangeArrowheads="1"/>
          </p:cNvSpPr>
          <p:nvPr/>
        </p:nvSpPr>
        <p:spPr bwMode="auto">
          <a:xfrm>
            <a:off x="1710184" y="3209925"/>
            <a:ext cx="101600" cy="103188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3" name="AutoShape 7"/>
          <p:cNvSpPr>
            <a:spLocks noChangeArrowheads="1"/>
          </p:cNvSpPr>
          <p:nvPr/>
        </p:nvSpPr>
        <p:spPr bwMode="auto">
          <a:xfrm>
            <a:off x="1098996" y="4278313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4" name="AutoShape 8"/>
          <p:cNvSpPr>
            <a:spLocks noChangeArrowheads="1"/>
          </p:cNvSpPr>
          <p:nvPr/>
        </p:nvSpPr>
        <p:spPr bwMode="auto">
          <a:xfrm>
            <a:off x="2334071" y="3143250"/>
            <a:ext cx="101600" cy="103188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5" name="AutoShape 9"/>
          <p:cNvSpPr>
            <a:spLocks noChangeArrowheads="1"/>
          </p:cNvSpPr>
          <p:nvPr/>
        </p:nvSpPr>
        <p:spPr bwMode="auto">
          <a:xfrm>
            <a:off x="2264221" y="4098925"/>
            <a:ext cx="103188" cy="103188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6" name="AutoShape 10"/>
          <p:cNvSpPr>
            <a:spLocks noChangeArrowheads="1"/>
          </p:cNvSpPr>
          <p:nvPr/>
        </p:nvSpPr>
        <p:spPr bwMode="auto">
          <a:xfrm>
            <a:off x="3180209" y="3997325"/>
            <a:ext cx="101600" cy="103188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7" name="AutoShape 11"/>
          <p:cNvSpPr>
            <a:spLocks noChangeArrowheads="1"/>
          </p:cNvSpPr>
          <p:nvPr/>
        </p:nvSpPr>
        <p:spPr bwMode="auto">
          <a:xfrm>
            <a:off x="2757934" y="5081588"/>
            <a:ext cx="101600" cy="10318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8" name="AutoShape 12"/>
          <p:cNvSpPr>
            <a:spLocks noChangeArrowheads="1"/>
          </p:cNvSpPr>
          <p:nvPr/>
        </p:nvSpPr>
        <p:spPr bwMode="auto">
          <a:xfrm>
            <a:off x="3891409" y="5081588"/>
            <a:ext cx="103187" cy="10318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9" name="AutoShape 13"/>
          <p:cNvSpPr>
            <a:spLocks noChangeArrowheads="1"/>
          </p:cNvSpPr>
          <p:nvPr/>
        </p:nvSpPr>
        <p:spPr bwMode="auto">
          <a:xfrm>
            <a:off x="2394396" y="5689600"/>
            <a:ext cx="101600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0" name="AutoShape 14"/>
          <p:cNvSpPr>
            <a:spLocks noChangeArrowheads="1"/>
          </p:cNvSpPr>
          <p:nvPr/>
        </p:nvSpPr>
        <p:spPr bwMode="auto">
          <a:xfrm>
            <a:off x="3107184" y="4368800"/>
            <a:ext cx="101600" cy="103188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1" name="AutoShape 15"/>
          <p:cNvSpPr>
            <a:spLocks noChangeArrowheads="1"/>
          </p:cNvSpPr>
          <p:nvPr/>
        </p:nvSpPr>
        <p:spPr bwMode="auto">
          <a:xfrm>
            <a:off x="2394396" y="4887913"/>
            <a:ext cx="101600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2" name="AutoShape 16"/>
          <p:cNvSpPr>
            <a:spLocks noChangeArrowheads="1"/>
          </p:cNvSpPr>
          <p:nvPr/>
        </p:nvSpPr>
        <p:spPr bwMode="auto">
          <a:xfrm>
            <a:off x="3194496" y="5348288"/>
            <a:ext cx="101600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3" name="AutoShape 17"/>
          <p:cNvSpPr>
            <a:spLocks noChangeArrowheads="1"/>
          </p:cNvSpPr>
          <p:nvPr/>
        </p:nvSpPr>
        <p:spPr bwMode="auto">
          <a:xfrm>
            <a:off x="3978721" y="4278313"/>
            <a:ext cx="103188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4" name="Line 18"/>
          <p:cNvSpPr>
            <a:spLocks noChangeShapeType="1"/>
          </p:cNvSpPr>
          <p:nvPr/>
        </p:nvSpPr>
        <p:spPr bwMode="auto">
          <a:xfrm flipV="1">
            <a:off x="1306959" y="2613025"/>
            <a:ext cx="2792412" cy="31194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65" name="AutoShape 19"/>
          <p:cNvSpPr>
            <a:spLocks noChangeArrowheads="1"/>
          </p:cNvSpPr>
          <p:nvPr/>
        </p:nvSpPr>
        <p:spPr bwMode="auto">
          <a:xfrm>
            <a:off x="2607121" y="2730500"/>
            <a:ext cx="101600" cy="103188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6" name="AutoShape 20"/>
          <p:cNvSpPr>
            <a:spLocks noChangeArrowheads="1"/>
          </p:cNvSpPr>
          <p:nvPr/>
        </p:nvSpPr>
        <p:spPr bwMode="auto">
          <a:xfrm>
            <a:off x="3170684" y="2762250"/>
            <a:ext cx="101600" cy="103188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7" name="AutoShape 21"/>
          <p:cNvSpPr>
            <a:spLocks noChangeArrowheads="1"/>
          </p:cNvSpPr>
          <p:nvPr/>
        </p:nvSpPr>
        <p:spPr bwMode="auto">
          <a:xfrm>
            <a:off x="4164459" y="3489325"/>
            <a:ext cx="101600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31768" name="Picture 3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96" y="4033838"/>
            <a:ext cx="260350" cy="19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69" name="Line 43"/>
          <p:cNvSpPr>
            <a:spLocks noChangeShapeType="1"/>
          </p:cNvSpPr>
          <p:nvPr/>
        </p:nvSpPr>
        <p:spPr bwMode="auto">
          <a:xfrm flipV="1">
            <a:off x="1635571" y="2686050"/>
            <a:ext cx="2792413" cy="311943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70" name="Line 44"/>
          <p:cNvSpPr>
            <a:spLocks noChangeShapeType="1"/>
          </p:cNvSpPr>
          <p:nvPr/>
        </p:nvSpPr>
        <p:spPr bwMode="auto">
          <a:xfrm flipV="1">
            <a:off x="975171" y="2514600"/>
            <a:ext cx="2794000" cy="311943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44"/>
          <p:cNvSpPr>
            <a:spLocks noChangeArrowheads="1"/>
          </p:cNvSpPr>
          <p:nvPr/>
        </p:nvSpPr>
        <p:spPr bwMode="auto">
          <a:xfrm>
            <a:off x="4949434" y="3526631"/>
            <a:ext cx="3996952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、线性可分</a:t>
            </a:r>
            <a:endParaRPr lang="en-US" altLang="zh-CN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、没有噪音</a:t>
            </a:r>
            <a:endParaRPr lang="en-US" altLang="zh-CN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F80EC30-2529-4B09-A4D0-8468638EA6BA}" type="datetime11">
              <a:rPr lang="zh-CN" altLang="en-US" smtClean="0">
                <a:solidFill>
                  <a:srgbClr val="000000"/>
                </a:solidFill>
              </a:rPr>
              <a:t>15:41:23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4433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线性函数的</a:t>
            </a:r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VC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9FDF87-43D4-41F7-B6CD-C85CB598F507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3203848" y="6093296"/>
            <a:ext cx="2459565" cy="54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三</a:t>
            </a:r>
            <a:r>
              <a:rPr lang="zh-CN" altLang="en-US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个点的情况</a:t>
            </a:r>
            <a:endParaRPr lang="en-US" altLang="ja-JP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107504" y="2204864"/>
            <a:ext cx="2088232" cy="1706045"/>
            <a:chOff x="251520" y="2204864"/>
            <a:chExt cx="2592288" cy="2117849"/>
          </a:xfrm>
        </p:grpSpPr>
        <p:grpSp>
          <p:nvGrpSpPr>
            <p:cNvPr id="3" name="组合 2"/>
            <p:cNvGrpSpPr/>
            <p:nvPr/>
          </p:nvGrpSpPr>
          <p:grpSpPr>
            <a:xfrm>
              <a:off x="251520" y="2204864"/>
              <a:ext cx="2592288" cy="2117849"/>
              <a:chOff x="1043608" y="2607295"/>
              <a:chExt cx="2592288" cy="2117849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1043608" y="2607295"/>
                <a:ext cx="2592288" cy="2117849"/>
                <a:chOff x="611718" y="2484512"/>
                <a:chExt cx="2592288" cy="2117849"/>
              </a:xfrm>
            </p:grpSpPr>
            <p:cxnSp>
              <p:nvCxnSpPr>
                <p:cNvPr id="5" name="直接箭头连接符 4"/>
                <p:cNvCxnSpPr/>
                <p:nvPr/>
              </p:nvCxnSpPr>
              <p:spPr>
                <a:xfrm>
                  <a:off x="1043608" y="4140696"/>
                  <a:ext cx="2088232" cy="0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接箭头连接符 7"/>
                <p:cNvCxnSpPr/>
                <p:nvPr/>
              </p:nvCxnSpPr>
              <p:spPr>
                <a:xfrm flipV="1">
                  <a:off x="1196008" y="2484512"/>
                  <a:ext cx="0" cy="1808584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" name="椭圆 9"/>
                <p:cNvSpPr/>
                <p:nvPr/>
              </p:nvSpPr>
              <p:spPr>
                <a:xfrm>
                  <a:off x="1763688" y="3676836"/>
                  <a:ext cx="175828" cy="17582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" name="直接连接符 11"/>
                <p:cNvCxnSpPr/>
                <p:nvPr/>
              </p:nvCxnSpPr>
              <p:spPr>
                <a:xfrm flipV="1">
                  <a:off x="1331640" y="3060576"/>
                  <a:ext cx="1872366" cy="137653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blipFill rotWithShape="1">
                      <a:blip r:embed="rId2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blipFill rotWithShape="1">
                      <a:blip r:embed="rId3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4" name="椭圆 23"/>
              <p:cNvSpPr/>
              <p:nvPr/>
            </p:nvSpPr>
            <p:spPr>
              <a:xfrm>
                <a:off x="2956012" y="3295563"/>
                <a:ext cx="175828" cy="175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椭圆 53"/>
            <p:cNvSpPr/>
            <p:nvPr/>
          </p:nvSpPr>
          <p:spPr>
            <a:xfrm>
              <a:off x="1275682" y="2605100"/>
              <a:ext cx="175828" cy="175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411760" y="2204864"/>
            <a:ext cx="2030098" cy="1706045"/>
            <a:chOff x="251520" y="2204864"/>
            <a:chExt cx="2520122" cy="2117849"/>
          </a:xfrm>
        </p:grpSpPr>
        <p:grpSp>
          <p:nvGrpSpPr>
            <p:cNvPr id="58" name="组合 57"/>
            <p:cNvGrpSpPr/>
            <p:nvPr/>
          </p:nvGrpSpPr>
          <p:grpSpPr>
            <a:xfrm>
              <a:off x="251520" y="2204864"/>
              <a:ext cx="2520122" cy="2117849"/>
              <a:chOff x="1043608" y="2607295"/>
              <a:chExt cx="2520122" cy="2117849"/>
            </a:xfrm>
          </p:grpSpPr>
          <p:grpSp>
            <p:nvGrpSpPr>
              <p:cNvPr id="60" name="组合 59"/>
              <p:cNvGrpSpPr/>
              <p:nvPr/>
            </p:nvGrpSpPr>
            <p:grpSpPr>
              <a:xfrm>
                <a:off x="1043608" y="2607295"/>
                <a:ext cx="2520122" cy="2117849"/>
                <a:chOff x="611718" y="2484512"/>
                <a:chExt cx="2520122" cy="2117849"/>
              </a:xfrm>
            </p:grpSpPr>
            <p:cxnSp>
              <p:nvCxnSpPr>
                <p:cNvPr id="62" name="直接箭头连接符 61"/>
                <p:cNvCxnSpPr/>
                <p:nvPr/>
              </p:nvCxnSpPr>
              <p:spPr>
                <a:xfrm>
                  <a:off x="1043608" y="4140696"/>
                  <a:ext cx="2088232" cy="0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箭头连接符 62"/>
                <p:cNvCxnSpPr/>
                <p:nvPr/>
              </p:nvCxnSpPr>
              <p:spPr>
                <a:xfrm flipV="1">
                  <a:off x="1196008" y="2484512"/>
                  <a:ext cx="0" cy="1808584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4" name="椭圆 63"/>
                <p:cNvSpPr/>
                <p:nvPr/>
              </p:nvSpPr>
              <p:spPr>
                <a:xfrm>
                  <a:off x="1763688" y="3676836"/>
                  <a:ext cx="175828" cy="17582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5" name="直接连接符 64"/>
                <p:cNvCxnSpPr/>
                <p:nvPr/>
              </p:nvCxnSpPr>
              <p:spPr>
                <a:xfrm flipV="1">
                  <a:off x="1939516" y="2484513"/>
                  <a:ext cx="584605" cy="180858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1" name="椭圆 60"/>
              <p:cNvSpPr/>
              <p:nvPr/>
            </p:nvSpPr>
            <p:spPr>
              <a:xfrm>
                <a:off x="2956012" y="3295563"/>
                <a:ext cx="175828" cy="1758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" name="椭圆 58"/>
            <p:cNvSpPr/>
            <p:nvPr/>
          </p:nvSpPr>
          <p:spPr>
            <a:xfrm>
              <a:off x="1275682" y="2605100"/>
              <a:ext cx="175828" cy="175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572000" y="2204865"/>
            <a:ext cx="2030098" cy="1706045"/>
            <a:chOff x="251520" y="2204864"/>
            <a:chExt cx="2520122" cy="2117849"/>
          </a:xfrm>
        </p:grpSpPr>
        <p:grpSp>
          <p:nvGrpSpPr>
            <p:cNvPr id="73" name="组合 72"/>
            <p:cNvGrpSpPr/>
            <p:nvPr/>
          </p:nvGrpSpPr>
          <p:grpSpPr>
            <a:xfrm>
              <a:off x="251520" y="2204864"/>
              <a:ext cx="2520122" cy="2117849"/>
              <a:chOff x="1043608" y="2607295"/>
              <a:chExt cx="2520122" cy="2117849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1043608" y="2607295"/>
                <a:ext cx="2520122" cy="2117849"/>
                <a:chOff x="611718" y="2484512"/>
                <a:chExt cx="2520122" cy="2117849"/>
              </a:xfrm>
            </p:grpSpPr>
            <p:cxnSp>
              <p:nvCxnSpPr>
                <p:cNvPr id="77" name="直接箭头连接符 76"/>
                <p:cNvCxnSpPr/>
                <p:nvPr/>
              </p:nvCxnSpPr>
              <p:spPr>
                <a:xfrm>
                  <a:off x="1043608" y="4140696"/>
                  <a:ext cx="2088232" cy="0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箭头连接符 77"/>
                <p:cNvCxnSpPr/>
                <p:nvPr/>
              </p:nvCxnSpPr>
              <p:spPr>
                <a:xfrm flipV="1">
                  <a:off x="1196008" y="2484512"/>
                  <a:ext cx="0" cy="1808584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9" name="椭圆 78"/>
                <p:cNvSpPr/>
                <p:nvPr/>
              </p:nvSpPr>
              <p:spPr>
                <a:xfrm>
                  <a:off x="1763688" y="3676836"/>
                  <a:ext cx="175828" cy="175828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0" name="直接连接符 79"/>
                <p:cNvCxnSpPr/>
                <p:nvPr/>
              </p:nvCxnSpPr>
              <p:spPr>
                <a:xfrm flipH="1" flipV="1">
                  <a:off x="1416223" y="3060575"/>
                  <a:ext cx="1430227" cy="704172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TextBox 80"/>
                    <p:cNvSpPr txBox="1"/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81" name="TextBox 8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blipFill rotWithShape="1">
                      <a:blip r:embed="rId6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/>
                    <p:cNvSpPr txBox="1"/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82" name="TextBox 8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blipFill rotWithShape="1">
                      <a:blip r:embed="rId7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6" name="椭圆 75"/>
              <p:cNvSpPr/>
              <p:nvPr/>
            </p:nvSpPr>
            <p:spPr>
              <a:xfrm>
                <a:off x="2956012" y="3295563"/>
                <a:ext cx="175828" cy="175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4" name="椭圆 73"/>
            <p:cNvSpPr/>
            <p:nvPr/>
          </p:nvSpPr>
          <p:spPr>
            <a:xfrm>
              <a:off x="1275682" y="2605100"/>
              <a:ext cx="175828" cy="175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646358" y="2204864"/>
            <a:ext cx="2030098" cy="1706045"/>
            <a:chOff x="251520" y="2204864"/>
            <a:chExt cx="2520122" cy="2117849"/>
          </a:xfrm>
        </p:grpSpPr>
        <p:grpSp>
          <p:nvGrpSpPr>
            <p:cNvPr id="86" name="组合 85"/>
            <p:cNvGrpSpPr/>
            <p:nvPr/>
          </p:nvGrpSpPr>
          <p:grpSpPr>
            <a:xfrm>
              <a:off x="251520" y="2204864"/>
              <a:ext cx="2520122" cy="2117849"/>
              <a:chOff x="1043608" y="2607295"/>
              <a:chExt cx="2520122" cy="2117849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1043608" y="2607295"/>
                <a:ext cx="2520122" cy="2117849"/>
                <a:chOff x="611718" y="2484512"/>
                <a:chExt cx="2520122" cy="2117849"/>
              </a:xfrm>
            </p:grpSpPr>
            <p:cxnSp>
              <p:nvCxnSpPr>
                <p:cNvPr id="90" name="直接箭头连接符 89"/>
                <p:cNvCxnSpPr/>
                <p:nvPr/>
              </p:nvCxnSpPr>
              <p:spPr>
                <a:xfrm>
                  <a:off x="1043608" y="4140696"/>
                  <a:ext cx="2088232" cy="0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箭头连接符 90"/>
                <p:cNvCxnSpPr/>
                <p:nvPr/>
              </p:nvCxnSpPr>
              <p:spPr>
                <a:xfrm flipV="1">
                  <a:off x="1196008" y="2484512"/>
                  <a:ext cx="0" cy="1808584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2" name="椭圆 91"/>
                <p:cNvSpPr/>
                <p:nvPr/>
              </p:nvSpPr>
              <p:spPr>
                <a:xfrm>
                  <a:off x="1763688" y="3676836"/>
                  <a:ext cx="175828" cy="175828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3" name="直接连接符 92"/>
                <p:cNvCxnSpPr/>
                <p:nvPr/>
              </p:nvCxnSpPr>
              <p:spPr>
                <a:xfrm flipH="1">
                  <a:off x="1196009" y="2972661"/>
                  <a:ext cx="1650441" cy="440002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blipFill rotWithShape="1">
                      <a:blip r:embed="rId8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blipFill rotWithShape="1">
                      <a:blip r:embed="rId9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椭圆 88"/>
              <p:cNvSpPr/>
              <p:nvPr/>
            </p:nvSpPr>
            <p:spPr>
              <a:xfrm>
                <a:off x="2956012" y="3295563"/>
                <a:ext cx="175828" cy="1758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7" name="椭圆 86"/>
            <p:cNvSpPr/>
            <p:nvPr/>
          </p:nvSpPr>
          <p:spPr>
            <a:xfrm>
              <a:off x="1275682" y="2605100"/>
              <a:ext cx="175828" cy="175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107504" y="4315242"/>
            <a:ext cx="2030098" cy="1706045"/>
            <a:chOff x="251520" y="2204864"/>
            <a:chExt cx="2520122" cy="2117849"/>
          </a:xfrm>
        </p:grpSpPr>
        <p:grpSp>
          <p:nvGrpSpPr>
            <p:cNvPr id="99" name="组合 98"/>
            <p:cNvGrpSpPr/>
            <p:nvPr/>
          </p:nvGrpSpPr>
          <p:grpSpPr>
            <a:xfrm>
              <a:off x="251520" y="2204864"/>
              <a:ext cx="2520122" cy="2117849"/>
              <a:chOff x="1043608" y="2607295"/>
              <a:chExt cx="2520122" cy="2117849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1043608" y="2607295"/>
                <a:ext cx="2520122" cy="2117849"/>
                <a:chOff x="611718" y="2484512"/>
                <a:chExt cx="2520122" cy="2117849"/>
              </a:xfrm>
            </p:grpSpPr>
            <p:cxnSp>
              <p:nvCxnSpPr>
                <p:cNvPr id="103" name="直接箭头连接符 102"/>
                <p:cNvCxnSpPr/>
                <p:nvPr/>
              </p:nvCxnSpPr>
              <p:spPr>
                <a:xfrm>
                  <a:off x="1043608" y="4140696"/>
                  <a:ext cx="2088232" cy="0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箭头连接符 103"/>
                <p:cNvCxnSpPr/>
                <p:nvPr/>
              </p:nvCxnSpPr>
              <p:spPr>
                <a:xfrm flipV="1">
                  <a:off x="1196008" y="2484512"/>
                  <a:ext cx="0" cy="1808584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椭圆 104"/>
                <p:cNvSpPr/>
                <p:nvPr/>
              </p:nvSpPr>
              <p:spPr>
                <a:xfrm>
                  <a:off x="1763688" y="3676836"/>
                  <a:ext cx="175828" cy="175828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6" name="直接连接符 105"/>
                <p:cNvCxnSpPr/>
                <p:nvPr/>
              </p:nvCxnSpPr>
              <p:spPr>
                <a:xfrm flipV="1">
                  <a:off x="1063472" y="2546410"/>
                  <a:ext cx="1872366" cy="137653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blipFill rotWithShape="1">
                      <a:blip r:embed="rId10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TextBox 107"/>
                    <p:cNvSpPr txBox="1"/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08" name="TextBox 10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blipFill rotWithShape="1">
                      <a:blip r:embed="rId11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02" name="椭圆 101"/>
              <p:cNvSpPr/>
              <p:nvPr/>
            </p:nvSpPr>
            <p:spPr>
              <a:xfrm>
                <a:off x="2956012" y="3295563"/>
                <a:ext cx="175828" cy="1758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0" name="椭圆 99"/>
            <p:cNvSpPr/>
            <p:nvPr/>
          </p:nvSpPr>
          <p:spPr>
            <a:xfrm>
              <a:off x="1275682" y="2605100"/>
              <a:ext cx="175828" cy="175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2411760" y="4315242"/>
            <a:ext cx="2030098" cy="1706045"/>
            <a:chOff x="251520" y="2204864"/>
            <a:chExt cx="2520122" cy="2117849"/>
          </a:xfrm>
        </p:grpSpPr>
        <p:grpSp>
          <p:nvGrpSpPr>
            <p:cNvPr id="110" name="组合 109"/>
            <p:cNvGrpSpPr/>
            <p:nvPr/>
          </p:nvGrpSpPr>
          <p:grpSpPr>
            <a:xfrm>
              <a:off x="251520" y="2204864"/>
              <a:ext cx="2520122" cy="2117849"/>
              <a:chOff x="1043608" y="2607295"/>
              <a:chExt cx="2520122" cy="2117849"/>
            </a:xfrm>
          </p:grpSpPr>
          <p:grpSp>
            <p:nvGrpSpPr>
              <p:cNvPr id="112" name="组合 111"/>
              <p:cNvGrpSpPr/>
              <p:nvPr/>
            </p:nvGrpSpPr>
            <p:grpSpPr>
              <a:xfrm>
                <a:off x="1043608" y="2607295"/>
                <a:ext cx="2520122" cy="2117849"/>
                <a:chOff x="611718" y="2484512"/>
                <a:chExt cx="2520122" cy="2117849"/>
              </a:xfrm>
            </p:grpSpPr>
            <p:cxnSp>
              <p:nvCxnSpPr>
                <p:cNvPr id="114" name="直接箭头连接符 113"/>
                <p:cNvCxnSpPr/>
                <p:nvPr/>
              </p:nvCxnSpPr>
              <p:spPr>
                <a:xfrm>
                  <a:off x="1043608" y="4140696"/>
                  <a:ext cx="2088232" cy="0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箭头连接符 114"/>
                <p:cNvCxnSpPr/>
                <p:nvPr/>
              </p:nvCxnSpPr>
              <p:spPr>
                <a:xfrm flipV="1">
                  <a:off x="1196008" y="2484512"/>
                  <a:ext cx="0" cy="1808584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椭圆 115"/>
                <p:cNvSpPr/>
                <p:nvPr/>
              </p:nvSpPr>
              <p:spPr>
                <a:xfrm>
                  <a:off x="1763688" y="3676836"/>
                  <a:ext cx="175828" cy="175828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7" name="直接连接符 116"/>
                <p:cNvCxnSpPr/>
                <p:nvPr/>
              </p:nvCxnSpPr>
              <p:spPr>
                <a:xfrm>
                  <a:off x="1195660" y="3234678"/>
                  <a:ext cx="1561400" cy="442158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TextBox 117"/>
                    <p:cNvSpPr txBox="1"/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18" name="TextBox 1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blipFill rotWithShape="1">
                      <a:blip r:embed="rId12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9" name="TextBox 118"/>
                    <p:cNvSpPr txBox="1"/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19" name="TextBox 1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blipFill rotWithShape="1">
                      <a:blip r:embed="rId13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3" name="椭圆 112"/>
              <p:cNvSpPr/>
              <p:nvPr/>
            </p:nvSpPr>
            <p:spPr>
              <a:xfrm>
                <a:off x="2956012" y="3295563"/>
                <a:ext cx="175828" cy="175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1" name="椭圆 110"/>
            <p:cNvSpPr/>
            <p:nvPr/>
          </p:nvSpPr>
          <p:spPr>
            <a:xfrm>
              <a:off x="1275682" y="2605100"/>
              <a:ext cx="175828" cy="175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4572000" y="4315243"/>
            <a:ext cx="2030098" cy="1706045"/>
            <a:chOff x="251520" y="2204864"/>
            <a:chExt cx="2520122" cy="2117849"/>
          </a:xfrm>
        </p:grpSpPr>
        <p:grpSp>
          <p:nvGrpSpPr>
            <p:cNvPr id="121" name="组合 120"/>
            <p:cNvGrpSpPr/>
            <p:nvPr/>
          </p:nvGrpSpPr>
          <p:grpSpPr>
            <a:xfrm>
              <a:off x="251520" y="2204864"/>
              <a:ext cx="2520122" cy="2117849"/>
              <a:chOff x="1043608" y="2607295"/>
              <a:chExt cx="2520122" cy="2117849"/>
            </a:xfrm>
          </p:grpSpPr>
          <p:grpSp>
            <p:nvGrpSpPr>
              <p:cNvPr id="123" name="组合 122"/>
              <p:cNvGrpSpPr/>
              <p:nvPr/>
            </p:nvGrpSpPr>
            <p:grpSpPr>
              <a:xfrm>
                <a:off x="1043608" y="2607295"/>
                <a:ext cx="2520122" cy="2117849"/>
                <a:chOff x="611718" y="2484512"/>
                <a:chExt cx="2520122" cy="2117849"/>
              </a:xfrm>
            </p:grpSpPr>
            <p:cxnSp>
              <p:nvCxnSpPr>
                <p:cNvPr id="125" name="直接箭头连接符 124"/>
                <p:cNvCxnSpPr/>
                <p:nvPr/>
              </p:nvCxnSpPr>
              <p:spPr>
                <a:xfrm>
                  <a:off x="1043608" y="4140696"/>
                  <a:ext cx="2088232" cy="0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接箭头连接符 125"/>
                <p:cNvCxnSpPr/>
                <p:nvPr/>
              </p:nvCxnSpPr>
              <p:spPr>
                <a:xfrm flipV="1">
                  <a:off x="1196008" y="2484512"/>
                  <a:ext cx="0" cy="1808584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椭圆 126"/>
                <p:cNvSpPr/>
                <p:nvPr/>
              </p:nvSpPr>
              <p:spPr>
                <a:xfrm>
                  <a:off x="1763688" y="3676836"/>
                  <a:ext cx="175828" cy="175828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8" name="直接连接符 127"/>
                <p:cNvCxnSpPr/>
                <p:nvPr/>
              </p:nvCxnSpPr>
              <p:spPr>
                <a:xfrm flipH="1" flipV="1">
                  <a:off x="1966576" y="2546408"/>
                  <a:ext cx="557546" cy="151961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TextBox 128"/>
                    <p:cNvSpPr txBox="1"/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29" name="TextBox 1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blipFill rotWithShape="1">
                      <a:blip r:embed="rId14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TextBox 129"/>
                    <p:cNvSpPr txBox="1"/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30" name="TextBox 1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blipFill rotWithShape="1">
                      <a:blip r:embed="rId15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24" name="椭圆 123"/>
              <p:cNvSpPr/>
              <p:nvPr/>
            </p:nvSpPr>
            <p:spPr>
              <a:xfrm>
                <a:off x="2956012" y="3295563"/>
                <a:ext cx="175828" cy="175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2" name="椭圆 121"/>
            <p:cNvSpPr/>
            <p:nvPr/>
          </p:nvSpPr>
          <p:spPr>
            <a:xfrm>
              <a:off x="1275682" y="2605100"/>
              <a:ext cx="175828" cy="17582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6646358" y="4149080"/>
            <a:ext cx="2030098" cy="1872207"/>
            <a:chOff x="251520" y="1998594"/>
            <a:chExt cx="2520122" cy="2324119"/>
          </a:xfrm>
        </p:grpSpPr>
        <p:grpSp>
          <p:nvGrpSpPr>
            <p:cNvPr id="132" name="组合 131"/>
            <p:cNvGrpSpPr/>
            <p:nvPr/>
          </p:nvGrpSpPr>
          <p:grpSpPr>
            <a:xfrm>
              <a:off x="251520" y="1998594"/>
              <a:ext cx="2520122" cy="2324119"/>
              <a:chOff x="1043608" y="2401025"/>
              <a:chExt cx="2520122" cy="2324119"/>
            </a:xfrm>
          </p:grpSpPr>
          <p:grpSp>
            <p:nvGrpSpPr>
              <p:cNvPr id="134" name="组合 133"/>
              <p:cNvGrpSpPr/>
              <p:nvPr/>
            </p:nvGrpSpPr>
            <p:grpSpPr>
              <a:xfrm>
                <a:off x="1043608" y="2401025"/>
                <a:ext cx="2520122" cy="2324119"/>
                <a:chOff x="611718" y="2278242"/>
                <a:chExt cx="2520122" cy="2324119"/>
              </a:xfrm>
            </p:grpSpPr>
            <p:cxnSp>
              <p:nvCxnSpPr>
                <p:cNvPr id="136" name="直接箭头连接符 135"/>
                <p:cNvCxnSpPr/>
                <p:nvPr/>
              </p:nvCxnSpPr>
              <p:spPr>
                <a:xfrm>
                  <a:off x="1043608" y="4140696"/>
                  <a:ext cx="2088232" cy="0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箭头连接符 136"/>
                <p:cNvCxnSpPr/>
                <p:nvPr/>
              </p:nvCxnSpPr>
              <p:spPr>
                <a:xfrm flipV="1">
                  <a:off x="1196008" y="2484512"/>
                  <a:ext cx="0" cy="1808584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椭圆 137"/>
                <p:cNvSpPr/>
                <p:nvPr/>
              </p:nvSpPr>
              <p:spPr>
                <a:xfrm>
                  <a:off x="1763688" y="3676836"/>
                  <a:ext cx="175828" cy="175828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9" name="直接连接符 138"/>
                <p:cNvCxnSpPr/>
                <p:nvPr/>
              </p:nvCxnSpPr>
              <p:spPr>
                <a:xfrm flipH="1">
                  <a:off x="1075887" y="2278242"/>
                  <a:ext cx="1072671" cy="109708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TextBox 139"/>
                    <p:cNvSpPr txBox="1"/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40" name="TextBox 1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blipFill rotWithShape="1">
                      <a:blip r:embed="rId16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1" name="TextBox 140"/>
                    <p:cNvSpPr txBox="1"/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41" name="TextBox 1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blipFill rotWithShape="1">
                      <a:blip r:embed="rId17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35" name="椭圆 134"/>
              <p:cNvSpPr/>
              <p:nvPr/>
            </p:nvSpPr>
            <p:spPr>
              <a:xfrm>
                <a:off x="2956012" y="3295563"/>
                <a:ext cx="175828" cy="1758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3" name="椭圆 132"/>
            <p:cNvSpPr/>
            <p:nvPr/>
          </p:nvSpPr>
          <p:spPr>
            <a:xfrm>
              <a:off x="1275682" y="2605100"/>
              <a:ext cx="175828" cy="17582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776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线性函数的</a:t>
            </a:r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VC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9FDF87-43D4-41F7-B6CD-C85CB598F507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539552" y="5181019"/>
            <a:ext cx="8208912" cy="54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三</a:t>
            </a:r>
            <a:r>
              <a:rPr lang="zh-CN" altLang="en-US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个点的一种特殊情况：可认为实际上是一维空间的问题</a:t>
            </a:r>
            <a:endParaRPr lang="en-US" altLang="ja-JP" sz="24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454981" y="2303744"/>
            <a:ext cx="3384218" cy="2844014"/>
            <a:chOff x="2627942" y="2923704"/>
            <a:chExt cx="2520122" cy="2117849"/>
          </a:xfrm>
        </p:grpSpPr>
        <p:grpSp>
          <p:nvGrpSpPr>
            <p:cNvPr id="96" name="组合 95"/>
            <p:cNvGrpSpPr/>
            <p:nvPr/>
          </p:nvGrpSpPr>
          <p:grpSpPr>
            <a:xfrm>
              <a:off x="2627942" y="2923704"/>
              <a:ext cx="2520122" cy="2117849"/>
              <a:chOff x="611718" y="2484512"/>
              <a:chExt cx="2520122" cy="2117849"/>
            </a:xfrm>
          </p:grpSpPr>
          <p:cxnSp>
            <p:nvCxnSpPr>
              <p:cNvPr id="97" name="直接箭头连接符 96"/>
              <p:cNvCxnSpPr/>
              <p:nvPr/>
            </p:nvCxnSpPr>
            <p:spPr>
              <a:xfrm>
                <a:off x="1043608" y="4140696"/>
                <a:ext cx="2088232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直接箭头连接符 141"/>
              <p:cNvCxnSpPr/>
              <p:nvPr/>
            </p:nvCxnSpPr>
            <p:spPr>
              <a:xfrm flipV="1">
                <a:off x="1196008" y="2484512"/>
                <a:ext cx="0" cy="180858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3" name="椭圆 142"/>
              <p:cNvSpPr/>
              <p:nvPr/>
            </p:nvSpPr>
            <p:spPr>
              <a:xfrm>
                <a:off x="1547822" y="2989808"/>
                <a:ext cx="175828" cy="175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/>
                  <p:cNvSpPr txBox="1"/>
                  <p:nvPr/>
                </p:nvSpPr>
                <p:spPr>
                  <a:xfrm>
                    <a:off x="2087724" y="4140696"/>
                    <a:ext cx="57682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45" name="TextBox 1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7724" y="4140696"/>
                    <a:ext cx="576825" cy="461665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6" name="TextBox 145"/>
                  <p:cNvSpPr txBox="1"/>
                  <p:nvPr/>
                </p:nvSpPr>
                <p:spPr>
                  <a:xfrm>
                    <a:off x="611718" y="2756093"/>
                    <a:ext cx="5839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46" name="TextBox 1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718" y="2756093"/>
                    <a:ext cx="583942" cy="461665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7" name="椭圆 146"/>
            <p:cNvSpPr/>
            <p:nvPr/>
          </p:nvSpPr>
          <p:spPr>
            <a:xfrm>
              <a:off x="3923928" y="3829236"/>
              <a:ext cx="175828" cy="17582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/>
            <p:nvPr/>
          </p:nvSpPr>
          <p:spPr>
            <a:xfrm>
              <a:off x="4284126" y="4221088"/>
              <a:ext cx="175828" cy="175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410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线性函数的</a:t>
            </a:r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VC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9FDF87-43D4-41F7-B6CD-C85CB598F507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1187624" y="5013176"/>
            <a:ext cx="7236296" cy="1312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四个点的情况：只有</a:t>
            </a:r>
            <a:r>
              <a:rPr lang="en-US" altLang="zh-CN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14</a:t>
            </a:r>
            <a:r>
              <a:rPr lang="zh-CN" altLang="en-US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种分法</a:t>
            </a:r>
            <a:endParaRPr lang="en-US" altLang="zh-CN" sz="2800" dirty="0" smtClean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因此，线性函数在</a:t>
            </a:r>
            <a:r>
              <a:rPr lang="en-US" altLang="zh-CN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zh-CN" altLang="en-US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维空间中的</a:t>
            </a:r>
            <a:r>
              <a:rPr lang="en-US" altLang="zh-CN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VC</a:t>
            </a:r>
            <a:r>
              <a:rPr lang="zh-CN" altLang="en-US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维是</a:t>
            </a:r>
            <a:r>
              <a:rPr lang="en-US" altLang="zh-CN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3</a:t>
            </a:r>
            <a:r>
              <a:rPr lang="zh-CN" altLang="en-US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</a:t>
            </a:r>
            <a:endParaRPr lang="en-US" altLang="ja-JP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44290" y="2755955"/>
            <a:ext cx="2520122" cy="2117849"/>
            <a:chOff x="251520" y="2204864"/>
            <a:chExt cx="2520122" cy="2117849"/>
          </a:xfrm>
        </p:grpSpPr>
        <p:grpSp>
          <p:nvGrpSpPr>
            <p:cNvPr id="3" name="组合 2"/>
            <p:cNvGrpSpPr/>
            <p:nvPr/>
          </p:nvGrpSpPr>
          <p:grpSpPr>
            <a:xfrm>
              <a:off x="251520" y="2204864"/>
              <a:ext cx="2520122" cy="2117849"/>
              <a:chOff x="1043608" y="2607295"/>
              <a:chExt cx="2520122" cy="2117849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1043608" y="2607295"/>
                <a:ext cx="2520122" cy="2117849"/>
                <a:chOff x="611718" y="2484512"/>
                <a:chExt cx="2520122" cy="2117849"/>
              </a:xfrm>
            </p:grpSpPr>
            <p:cxnSp>
              <p:nvCxnSpPr>
                <p:cNvPr id="5" name="直接箭头连接符 4"/>
                <p:cNvCxnSpPr/>
                <p:nvPr/>
              </p:nvCxnSpPr>
              <p:spPr>
                <a:xfrm>
                  <a:off x="1043608" y="4140696"/>
                  <a:ext cx="2088232" cy="0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接箭头连接符 7"/>
                <p:cNvCxnSpPr/>
                <p:nvPr/>
              </p:nvCxnSpPr>
              <p:spPr>
                <a:xfrm flipV="1">
                  <a:off x="1196008" y="2484512"/>
                  <a:ext cx="0" cy="1808584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" name="椭圆 9"/>
                <p:cNvSpPr/>
                <p:nvPr/>
              </p:nvSpPr>
              <p:spPr>
                <a:xfrm>
                  <a:off x="1763688" y="3212976"/>
                  <a:ext cx="175828" cy="17582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blipFill rotWithShape="1">
                      <a:blip r:embed="rId2"/>
                      <a:stretch>
                        <a:fillRect b="-263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blipFill rotWithShape="1">
                      <a:blip r:embed="rId3"/>
                      <a:stretch>
                        <a:fillRect b="-4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4" name="椭圆 23"/>
              <p:cNvSpPr/>
              <p:nvPr/>
            </p:nvSpPr>
            <p:spPr>
              <a:xfrm>
                <a:off x="2720112" y="2982558"/>
                <a:ext cx="175828" cy="175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" name="椭圆 51"/>
            <p:cNvSpPr/>
            <p:nvPr/>
          </p:nvSpPr>
          <p:spPr>
            <a:xfrm>
              <a:off x="1870670" y="3546523"/>
              <a:ext cx="175828" cy="175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2465603" y="3194584"/>
              <a:ext cx="175828" cy="175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564274" y="2774664"/>
            <a:ext cx="2520122" cy="2117849"/>
            <a:chOff x="251520" y="2204864"/>
            <a:chExt cx="2520122" cy="2117849"/>
          </a:xfrm>
        </p:grpSpPr>
        <p:grpSp>
          <p:nvGrpSpPr>
            <p:cNvPr id="55" name="组合 54"/>
            <p:cNvGrpSpPr/>
            <p:nvPr/>
          </p:nvGrpSpPr>
          <p:grpSpPr>
            <a:xfrm>
              <a:off x="251520" y="2204864"/>
              <a:ext cx="2520122" cy="2117849"/>
              <a:chOff x="1043608" y="2607295"/>
              <a:chExt cx="2520122" cy="2117849"/>
            </a:xfrm>
          </p:grpSpPr>
          <p:grpSp>
            <p:nvGrpSpPr>
              <p:cNvPr id="58" name="组合 57"/>
              <p:cNvGrpSpPr/>
              <p:nvPr/>
            </p:nvGrpSpPr>
            <p:grpSpPr>
              <a:xfrm>
                <a:off x="1043608" y="2607295"/>
                <a:ext cx="2520122" cy="2117849"/>
                <a:chOff x="611718" y="2484512"/>
                <a:chExt cx="2520122" cy="2117849"/>
              </a:xfrm>
            </p:grpSpPr>
            <p:cxnSp>
              <p:nvCxnSpPr>
                <p:cNvPr id="60" name="直接箭头连接符 59"/>
                <p:cNvCxnSpPr/>
                <p:nvPr/>
              </p:nvCxnSpPr>
              <p:spPr>
                <a:xfrm>
                  <a:off x="1043608" y="4140696"/>
                  <a:ext cx="2088232" cy="0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箭头连接符 60"/>
                <p:cNvCxnSpPr/>
                <p:nvPr/>
              </p:nvCxnSpPr>
              <p:spPr>
                <a:xfrm flipV="1">
                  <a:off x="1196008" y="2484512"/>
                  <a:ext cx="0" cy="1808584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2" name="椭圆 61"/>
                <p:cNvSpPr/>
                <p:nvPr/>
              </p:nvSpPr>
              <p:spPr>
                <a:xfrm>
                  <a:off x="1763688" y="3212976"/>
                  <a:ext cx="175828" cy="17582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/>
                    <p:cNvSpPr txBox="1"/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63" name="TextBox 6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 b="-263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/>
                    <p:cNvSpPr txBox="1"/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64" name="TextBox 6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 b="-4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9" name="椭圆 58"/>
              <p:cNvSpPr/>
              <p:nvPr/>
            </p:nvSpPr>
            <p:spPr>
              <a:xfrm>
                <a:off x="2720112" y="2982558"/>
                <a:ext cx="175828" cy="1758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6" name="椭圆 55"/>
            <p:cNvSpPr/>
            <p:nvPr/>
          </p:nvSpPr>
          <p:spPr>
            <a:xfrm>
              <a:off x="1870670" y="3546523"/>
              <a:ext cx="175828" cy="17582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2465603" y="3194584"/>
              <a:ext cx="175828" cy="175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274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d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维空间超平面的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VC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维是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d+1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9FDF87-43D4-41F7-B6CD-C85CB598F507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395536" y="2204864"/>
            <a:ext cx="820891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400" i="1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证明：</a:t>
            </a:r>
            <a:endParaRPr lang="en-US" altLang="zh-CN" sz="2400" i="1" dirty="0" smtClean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None/>
            </a:pP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通常线性分类器的判别函数</a:t>
            </a:r>
            <a:r>
              <a:rPr lang="zh-CN" altLang="en-US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</a:t>
            </a:r>
            <a:endParaRPr lang="en-US" altLang="zh-CN" sz="2400" dirty="0" smtClean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None/>
            </a:pP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把上式写成下面的</a:t>
            </a:r>
            <a:r>
              <a:rPr lang="zh-CN" altLang="en-US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形式：</a:t>
            </a:r>
            <a:endParaRPr lang="en-US" altLang="zh-CN" sz="2400" dirty="0" smtClean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None/>
            </a:pPr>
            <a:endParaRPr lang="en-US" altLang="ja-JP" sz="24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其中</a:t>
            </a:r>
            <a:endParaRPr lang="en-US" altLang="zh-CN" sz="2400" dirty="0" smtClean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定义：</a:t>
            </a:r>
            <a:endParaRPr lang="en-US" altLang="zh-CN" sz="2400" dirty="0" smtClean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None/>
            </a:pPr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    X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表示一个</a:t>
            </a:r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n*(d+1)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的矩阵</a:t>
            </a:r>
            <a:r>
              <a:rPr lang="zh-CN" altLang="en-US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，第 </a:t>
            </a:r>
            <a:r>
              <a:rPr lang="en-US" altLang="zh-CN" sz="24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i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行表示第</a:t>
            </a:r>
            <a:r>
              <a:rPr lang="en-US" altLang="zh-CN" sz="24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i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个</a:t>
            </a:r>
            <a:r>
              <a:rPr lang="zh-CN" altLang="en-US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训练样本</a:t>
            </a:r>
            <a:endParaRPr lang="en-US" altLang="zh-CN" sz="2400" dirty="0" smtClean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None/>
            </a:pPr>
            <a:r>
              <a:rPr lang="en-US" altLang="zh-CN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     y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是一个 </a:t>
            </a:r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n*1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的向量，对应训练样本的</a:t>
            </a:r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label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+1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或</a:t>
            </a:r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-1</a:t>
            </a:r>
            <a:r>
              <a:rPr lang="zh-CN" altLang="en-US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</a:t>
            </a:r>
            <a:endParaRPr lang="en-US" altLang="ja-JP" sz="2400" dirty="0" smtClean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None/>
            </a:pPr>
            <a:r>
              <a:rPr lang="en-US" altLang="zh-CN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     w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是一个 </a:t>
            </a:r>
            <a:r>
              <a:rPr lang="en-US" altLang="zh-CN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d+1) </a:t>
            </a:r>
            <a:r>
              <a:rPr lang="en-US" altLang="zh-CN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*1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的向量，代表</a:t>
            </a:r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d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维空间的一个</a:t>
            </a:r>
            <a:r>
              <a:rPr lang="zh-CN" altLang="en-US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超平面</a:t>
            </a:r>
            <a:endParaRPr lang="en-US" altLang="ja-JP" sz="24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427984" y="2693230"/>
            <a:ext cx="2784581" cy="447738"/>
            <a:chOff x="4427984" y="2693230"/>
            <a:chExt cx="2784581" cy="447738"/>
          </a:xfrm>
        </p:grpSpPr>
        <p:pic>
          <p:nvPicPr>
            <p:cNvPr id="3" name="图片 2" descr="屏幕剪辑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984" y="2693230"/>
              <a:ext cx="2695951" cy="4477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804248" y="2740858"/>
                  <a:ext cx="408317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𝑏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248" y="2740858"/>
                  <a:ext cx="408317" cy="40011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429000"/>
            <a:ext cx="1857634" cy="4572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43608" y="3933056"/>
                <a:ext cx="1184427" cy="560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933056"/>
                <a:ext cx="1184427" cy="56066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411760" y="3933056"/>
                <a:ext cx="1283941" cy="5850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𝑤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3933056"/>
                <a:ext cx="1283941" cy="58509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72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d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维空间超平面的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VC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维是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d+1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9FDF87-43D4-41F7-B6CD-C85CB598F507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395536" y="2204864"/>
            <a:ext cx="820891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400" i="1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证明（</a:t>
            </a:r>
            <a:r>
              <a:rPr lang="zh-CN" altLang="en-US" sz="2400" i="1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续</a:t>
            </a:r>
            <a:r>
              <a:rPr lang="zh-CN" altLang="en-US" sz="2400" i="1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）：</a:t>
            </a:r>
            <a:endParaRPr lang="en-US" altLang="zh-CN" sz="2400" i="1" dirty="0" smtClean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如果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超平面 </a:t>
            </a:r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w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能将数据 </a:t>
            </a:r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X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打散，那么</a:t>
            </a:r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w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就会满足</a:t>
            </a:r>
            <a:r>
              <a:rPr lang="zh-CN" altLang="en-US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：</a:t>
            </a:r>
            <a:endParaRPr lang="en-US" altLang="zh-CN" sz="2400" dirty="0" smtClean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164" y="3283023"/>
            <a:ext cx="1028844" cy="36200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95536" y="3698448"/>
            <a:ext cx="78488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对于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n=d+1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的情况，此时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X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是一个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(d+1)*(d+1)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的矩阵，如果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X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满秩，可以证明无论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y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如何取值，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w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一定有解。即存在一个超平面能将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维空间的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d+1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个点打散，因此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为空间的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VC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维至少为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d+1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</a:t>
            </a:r>
          </a:p>
        </p:txBody>
      </p:sp>
      <p:sp>
        <p:nvSpPr>
          <p:cNvPr id="12" name="矩形 11"/>
          <p:cNvSpPr/>
          <p:nvPr/>
        </p:nvSpPr>
        <p:spPr>
          <a:xfrm>
            <a:off x="409017" y="5661248"/>
            <a:ext cx="7560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补充线数知识：</a:t>
            </a:r>
            <a:r>
              <a:rPr lang="en-US" altLang="zh-CN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1</a:t>
            </a:r>
            <a:r>
              <a:rPr lang="zh-CN" altLang="en-US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、可逆矩阵</a:t>
            </a:r>
            <a:r>
              <a:rPr lang="zh-CN" altLang="en-US" sz="20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是满秩</a:t>
            </a:r>
            <a:r>
              <a:rPr lang="zh-CN" altLang="en-US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矩阵，</a:t>
            </a:r>
            <a:r>
              <a:rPr lang="zh-CN" altLang="en-US" sz="20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满</a:t>
            </a:r>
            <a:r>
              <a:rPr lang="zh-CN" altLang="en-US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秩矩阵也是可逆矩阵。</a:t>
            </a:r>
            <a:endParaRPr lang="zh-CN" altLang="en-US" sz="2000" dirty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		2</a:t>
            </a:r>
            <a:r>
              <a:rPr lang="zh-CN" altLang="en-US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、可逆矩阵中，所有向量线性无关</a:t>
            </a:r>
            <a:endParaRPr lang="zh-CN" altLang="en-US" sz="2000" dirty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101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d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维空间超平面的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VC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维是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d+1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9FDF87-43D4-41F7-B6CD-C85CB598F507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395536" y="2204864"/>
            <a:ext cx="820891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400" i="1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证明（</a:t>
            </a:r>
            <a:r>
              <a:rPr lang="zh-CN" altLang="en-US" sz="2400" i="1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续</a:t>
            </a:r>
            <a:r>
              <a:rPr lang="zh-CN" altLang="en-US" sz="2400" i="1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）：</a:t>
            </a:r>
            <a:endParaRPr lang="en-US" altLang="zh-CN" sz="2400" i="1" dirty="0" smtClean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None/>
            </a:pPr>
            <a:endParaRPr lang="en-US" altLang="zh-CN" sz="2400" dirty="0" smtClean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4115" y="2780928"/>
            <a:ext cx="78488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看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n=d+2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的情况，此时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X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是一个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(d+2)*(d+1)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矩阵。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X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的秩最大为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d+1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，意味着所有向量不是完全线性无关，因此不存在可逆矩阵，也就是说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w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无解。因此不存在一个超平面能将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维空间的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d+2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个点打散。</a:t>
            </a:r>
          </a:p>
        </p:txBody>
      </p:sp>
      <p:sp>
        <p:nvSpPr>
          <p:cNvPr id="8" name="矩形 7"/>
          <p:cNvSpPr/>
          <p:nvPr/>
        </p:nvSpPr>
        <p:spPr>
          <a:xfrm>
            <a:off x="409017" y="5661248"/>
            <a:ext cx="7560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补充线数知识：</a:t>
            </a:r>
            <a:r>
              <a:rPr lang="en-US" altLang="zh-CN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1</a:t>
            </a:r>
            <a:r>
              <a:rPr lang="zh-CN" altLang="en-US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、可逆矩阵</a:t>
            </a:r>
            <a:r>
              <a:rPr lang="zh-CN" altLang="en-US" sz="20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是满秩</a:t>
            </a:r>
            <a:r>
              <a:rPr lang="zh-CN" altLang="en-US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矩阵，</a:t>
            </a:r>
            <a:r>
              <a:rPr lang="zh-CN" altLang="en-US" sz="20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满</a:t>
            </a:r>
            <a:r>
              <a:rPr lang="zh-CN" altLang="en-US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秩矩阵也是可逆矩阵。</a:t>
            </a:r>
            <a:endParaRPr lang="zh-CN" altLang="en-US" sz="2000" dirty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		2</a:t>
            </a:r>
            <a:r>
              <a:rPr lang="zh-CN" altLang="en-US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、可逆矩阵中，所有向量线性无关</a:t>
            </a:r>
            <a:endParaRPr lang="zh-CN" altLang="en-US" sz="2000" dirty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206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32843" y="1808163"/>
            <a:ext cx="5851525" cy="1981200"/>
          </a:xfrm>
        </p:spPr>
        <p:txBody>
          <a:bodyPr/>
          <a:lstStyle/>
          <a:p>
            <a:pPr algn="ctr" eaLnBrk="1" hangingPunct="1"/>
            <a:r>
              <a:rPr lang="zh-CN" altLang="en-US" sz="4800" dirty="0">
                <a:solidFill>
                  <a:srgbClr val="000000"/>
                </a:solidFill>
                <a:ea typeface="方正启体简体" pitchFamily="65" charset="-122"/>
              </a:rPr>
              <a:t>支持向量</a:t>
            </a:r>
            <a:r>
              <a:rPr lang="zh-CN" altLang="en-US" sz="4800" dirty="0" smtClean="0">
                <a:solidFill>
                  <a:srgbClr val="000000"/>
                </a:solidFill>
                <a:ea typeface="方正启体简体" pitchFamily="65" charset="-122"/>
              </a:rPr>
              <a:t>机（续）</a:t>
            </a:r>
            <a:r>
              <a:rPr lang="zh-CN" altLang="en-US" sz="4800" dirty="0">
                <a:solidFill>
                  <a:srgbClr val="000000"/>
                </a:solidFill>
                <a:ea typeface="方正启体简体" pitchFamily="65" charset="-122"/>
              </a:rPr>
              <a:t/>
            </a:r>
            <a:br>
              <a:rPr lang="zh-CN" altLang="en-US" sz="4800" dirty="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 dirty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Support Vector </a:t>
            </a:r>
            <a:r>
              <a:rPr lang="en-US" altLang="zh-CN" sz="2800" dirty="0" smtClean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Machines</a:t>
            </a:r>
            <a:r>
              <a:rPr lang="zh-CN" altLang="en-US" sz="2800" dirty="0" smtClean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（</a:t>
            </a:r>
            <a:r>
              <a:rPr lang="en-US" altLang="zh-CN" sz="2800" dirty="0" smtClean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continuous</a:t>
            </a:r>
            <a:r>
              <a:rPr lang="zh-CN" altLang="en-US" sz="2800" dirty="0" smtClean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）</a:t>
            </a:r>
            <a:endParaRPr lang="en-US" altLang="zh-CN" sz="2800" dirty="0">
              <a:solidFill>
                <a:srgbClr val="000000"/>
              </a:solidFill>
              <a:latin typeface="Monotype Corsiva" pitchFamily="66" charset="0"/>
              <a:ea typeface="方正启体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429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DC93AF31-E61F-4609-B401-5D0E14CBC07A}" type="slidenum">
              <a:rPr lang="en-US" altLang="zh-CN"/>
              <a:pPr eaLnBrk="1" hangingPunct="1"/>
              <a:t>37</a:t>
            </a:fld>
            <a:endParaRPr lang="en-US" altLang="zh-CN"/>
          </a:p>
        </p:txBody>
      </p:sp>
      <p:grpSp>
        <p:nvGrpSpPr>
          <p:cNvPr id="2" name="组合 1"/>
          <p:cNvGrpSpPr/>
          <p:nvPr/>
        </p:nvGrpSpPr>
        <p:grpSpPr>
          <a:xfrm>
            <a:off x="1331640" y="2282078"/>
            <a:ext cx="3236913" cy="3955234"/>
            <a:chOff x="3279303" y="2574925"/>
            <a:chExt cx="1724025" cy="2106613"/>
          </a:xfrm>
        </p:grpSpPr>
        <p:sp>
          <p:nvSpPr>
            <p:cNvPr id="46119" name="Freeform 7"/>
            <p:cNvSpPr>
              <a:spLocks/>
            </p:cNvSpPr>
            <p:nvPr/>
          </p:nvSpPr>
          <p:spPr bwMode="auto">
            <a:xfrm>
              <a:off x="3565053" y="2574925"/>
              <a:ext cx="1116013" cy="2106613"/>
            </a:xfrm>
            <a:custGeom>
              <a:avLst/>
              <a:gdLst>
                <a:gd name="T0" fmla="*/ 703 w 703"/>
                <a:gd name="T1" fmla="*/ 0 h 1792"/>
                <a:gd name="T2" fmla="*/ 113 w 703"/>
                <a:gd name="T3" fmla="*/ 269 h 1792"/>
                <a:gd name="T4" fmla="*/ 703 w 703"/>
                <a:gd name="T5" fmla="*/ 604 h 1792"/>
                <a:gd name="T6" fmla="*/ 113 w 703"/>
                <a:gd name="T7" fmla="*/ 1209 h 1792"/>
                <a:gd name="T8" fmla="*/ 23 w 703"/>
                <a:gd name="T9" fmla="*/ 1310 h 1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3" h="1792">
                  <a:moveTo>
                    <a:pt x="703" y="0"/>
                  </a:moveTo>
                  <a:cubicBezTo>
                    <a:pt x="408" y="113"/>
                    <a:pt x="113" y="227"/>
                    <a:pt x="113" y="363"/>
                  </a:cubicBezTo>
                  <a:cubicBezTo>
                    <a:pt x="113" y="499"/>
                    <a:pt x="703" y="604"/>
                    <a:pt x="703" y="816"/>
                  </a:cubicBezTo>
                  <a:cubicBezTo>
                    <a:pt x="703" y="1028"/>
                    <a:pt x="226" y="1474"/>
                    <a:pt x="113" y="1633"/>
                  </a:cubicBezTo>
                  <a:cubicBezTo>
                    <a:pt x="0" y="1792"/>
                    <a:pt x="11" y="1780"/>
                    <a:pt x="23" y="1769"/>
                  </a:cubicBez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0" name="Freeform 8"/>
            <p:cNvSpPr>
              <a:spLocks/>
            </p:cNvSpPr>
            <p:nvPr/>
          </p:nvSpPr>
          <p:spPr bwMode="auto">
            <a:xfrm>
              <a:off x="3595215" y="2762250"/>
              <a:ext cx="1033463" cy="1555750"/>
            </a:xfrm>
            <a:custGeom>
              <a:avLst/>
              <a:gdLst>
                <a:gd name="T0" fmla="*/ 651 w 703"/>
                <a:gd name="T1" fmla="*/ 0 h 1792"/>
                <a:gd name="T2" fmla="*/ 105 w 703"/>
                <a:gd name="T3" fmla="*/ 199 h 1792"/>
                <a:gd name="T4" fmla="*/ 651 w 703"/>
                <a:gd name="T5" fmla="*/ 446 h 1792"/>
                <a:gd name="T6" fmla="*/ 105 w 703"/>
                <a:gd name="T7" fmla="*/ 893 h 1792"/>
                <a:gd name="T8" fmla="*/ 21 w 703"/>
                <a:gd name="T9" fmla="*/ 967 h 1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3" h="1792">
                  <a:moveTo>
                    <a:pt x="703" y="0"/>
                  </a:moveTo>
                  <a:cubicBezTo>
                    <a:pt x="408" y="113"/>
                    <a:pt x="113" y="227"/>
                    <a:pt x="113" y="363"/>
                  </a:cubicBezTo>
                  <a:cubicBezTo>
                    <a:pt x="113" y="499"/>
                    <a:pt x="703" y="604"/>
                    <a:pt x="703" y="816"/>
                  </a:cubicBezTo>
                  <a:cubicBezTo>
                    <a:pt x="703" y="1028"/>
                    <a:pt x="226" y="1474"/>
                    <a:pt x="113" y="1633"/>
                  </a:cubicBezTo>
                  <a:cubicBezTo>
                    <a:pt x="0" y="1792"/>
                    <a:pt x="11" y="1780"/>
                    <a:pt x="23" y="176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2" name="AutoShape 10"/>
            <p:cNvSpPr>
              <a:spLocks noChangeArrowheads="1"/>
            </p:cNvSpPr>
            <p:nvPr/>
          </p:nvSpPr>
          <p:spPr bwMode="auto">
            <a:xfrm>
              <a:off x="3776190" y="334486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3" name="AutoShape 11"/>
            <p:cNvSpPr>
              <a:spLocks noChangeArrowheads="1"/>
            </p:cNvSpPr>
            <p:nvPr/>
          </p:nvSpPr>
          <p:spPr bwMode="auto">
            <a:xfrm>
              <a:off x="3915890" y="27178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4" name="AutoShape 12"/>
            <p:cNvSpPr>
              <a:spLocks noChangeArrowheads="1"/>
            </p:cNvSpPr>
            <p:nvPr/>
          </p:nvSpPr>
          <p:spPr bwMode="auto">
            <a:xfrm>
              <a:off x="4914428" y="30686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5" name="AutoShape 13"/>
            <p:cNvSpPr>
              <a:spLocks noChangeArrowheads="1"/>
            </p:cNvSpPr>
            <p:nvPr/>
          </p:nvSpPr>
          <p:spPr bwMode="auto">
            <a:xfrm>
              <a:off x="4011140" y="302895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6" name="AutoShape 14"/>
            <p:cNvSpPr>
              <a:spLocks noChangeArrowheads="1"/>
            </p:cNvSpPr>
            <p:nvPr/>
          </p:nvSpPr>
          <p:spPr bwMode="auto">
            <a:xfrm>
              <a:off x="3522190" y="29797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7" name="AutoShape 15"/>
            <p:cNvSpPr>
              <a:spLocks noChangeArrowheads="1"/>
            </p:cNvSpPr>
            <p:nvPr/>
          </p:nvSpPr>
          <p:spPr bwMode="auto">
            <a:xfrm>
              <a:off x="3458690" y="3432175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8" name="AutoShape 16"/>
            <p:cNvSpPr>
              <a:spLocks noChangeArrowheads="1"/>
            </p:cNvSpPr>
            <p:nvPr/>
          </p:nvSpPr>
          <p:spPr bwMode="auto">
            <a:xfrm>
              <a:off x="4225453" y="35766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9" name="AutoShape 17"/>
            <p:cNvSpPr>
              <a:spLocks noChangeArrowheads="1"/>
            </p:cNvSpPr>
            <p:nvPr/>
          </p:nvSpPr>
          <p:spPr bwMode="auto">
            <a:xfrm>
              <a:off x="3561878" y="40274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0" name="AutoShape 18"/>
            <p:cNvSpPr>
              <a:spLocks noChangeArrowheads="1"/>
            </p:cNvSpPr>
            <p:nvPr/>
          </p:nvSpPr>
          <p:spPr bwMode="auto">
            <a:xfrm>
              <a:off x="3730153" y="373856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1" name="AutoShape 19"/>
            <p:cNvSpPr>
              <a:spLocks noChangeArrowheads="1"/>
            </p:cNvSpPr>
            <p:nvPr/>
          </p:nvSpPr>
          <p:spPr bwMode="auto">
            <a:xfrm>
              <a:off x="3279303" y="394335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2" name="AutoShape 20"/>
            <p:cNvSpPr>
              <a:spLocks noChangeArrowheads="1"/>
            </p:cNvSpPr>
            <p:nvPr/>
          </p:nvSpPr>
          <p:spPr bwMode="auto">
            <a:xfrm>
              <a:off x="4577878" y="3736975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3" name="AutoShape 21"/>
            <p:cNvSpPr>
              <a:spLocks noChangeArrowheads="1"/>
            </p:cNvSpPr>
            <p:nvPr/>
          </p:nvSpPr>
          <p:spPr bwMode="auto">
            <a:xfrm>
              <a:off x="4555653" y="28829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4" name="AutoShape 22"/>
            <p:cNvSpPr>
              <a:spLocks noChangeArrowheads="1"/>
            </p:cNvSpPr>
            <p:nvPr/>
          </p:nvSpPr>
          <p:spPr bwMode="auto">
            <a:xfrm>
              <a:off x="3973040" y="416401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5" name="AutoShape 23"/>
            <p:cNvSpPr>
              <a:spLocks noChangeArrowheads="1"/>
            </p:cNvSpPr>
            <p:nvPr/>
          </p:nvSpPr>
          <p:spPr bwMode="auto">
            <a:xfrm>
              <a:off x="4419128" y="3108325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6" name="AutoShape 24"/>
            <p:cNvSpPr>
              <a:spLocks noChangeArrowheads="1"/>
            </p:cNvSpPr>
            <p:nvPr/>
          </p:nvSpPr>
          <p:spPr bwMode="auto">
            <a:xfrm>
              <a:off x="4373090" y="402431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7" name="AutoShape 25"/>
            <p:cNvSpPr>
              <a:spLocks noChangeArrowheads="1"/>
            </p:cNvSpPr>
            <p:nvPr/>
          </p:nvSpPr>
          <p:spPr bwMode="auto">
            <a:xfrm>
              <a:off x="4798540" y="3406775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46114" name="Picture 5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802" y="3677215"/>
            <a:ext cx="227013" cy="16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118" name="Text Box 68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一般情况</a:t>
            </a:r>
            <a:endParaRPr lang="zh-CN" altLang="en-US" sz="3600" dirty="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59" name="Rectangle 44"/>
          <p:cNvSpPr>
            <a:spLocks noChangeArrowheads="1"/>
          </p:cNvSpPr>
          <p:nvPr/>
        </p:nvSpPr>
        <p:spPr bwMode="auto">
          <a:xfrm>
            <a:off x="5292080" y="3542455"/>
            <a:ext cx="2376264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线性不可分</a:t>
            </a:r>
            <a:endParaRPr lang="en-US" altLang="zh-CN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E163BD-4E26-49AD-AE54-40018EA663EB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212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DC93AF31-E61F-4609-B401-5D0E14CBC07A}" type="slidenum">
              <a:rPr lang="en-US" altLang="zh-CN"/>
              <a:pPr eaLnBrk="1" hangingPunct="1"/>
              <a:t>38</a:t>
            </a:fld>
            <a:endParaRPr lang="en-US" altLang="zh-CN"/>
          </a:p>
        </p:txBody>
      </p:sp>
      <p:sp>
        <p:nvSpPr>
          <p:cNvPr id="46118" name="Text Box 68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 smtClean="0">
                <a:solidFill>
                  <a:srgbClr val="000000"/>
                </a:solidFill>
                <a:latin typeface="方正启体简体" pitchFamily="65" charset="-122"/>
                <a:ea typeface="方正启体简体" pitchFamily="65" charset="-122"/>
              </a:rPr>
              <a:t>举例</a:t>
            </a:r>
            <a:endParaRPr lang="zh-CN" altLang="en-US" sz="3600" dirty="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E163BD-4E26-49AD-AE54-40018EA663EB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92206" y="4342207"/>
            <a:ext cx="36004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AutoShape 11"/>
          <p:cNvSpPr>
            <a:spLocks noChangeArrowheads="1"/>
          </p:cNvSpPr>
          <p:nvPr/>
        </p:nvSpPr>
        <p:spPr bwMode="auto">
          <a:xfrm>
            <a:off x="1875933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" name="AutoShape 13"/>
          <p:cNvSpPr>
            <a:spLocks noChangeArrowheads="1"/>
          </p:cNvSpPr>
          <p:nvPr/>
        </p:nvSpPr>
        <p:spPr bwMode="auto">
          <a:xfrm>
            <a:off x="1068270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" name="AutoShape 11"/>
          <p:cNvSpPr>
            <a:spLocks noChangeArrowheads="1"/>
          </p:cNvSpPr>
          <p:nvPr/>
        </p:nvSpPr>
        <p:spPr bwMode="auto">
          <a:xfrm>
            <a:off x="2028333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" name="AutoShape 11"/>
          <p:cNvSpPr>
            <a:spLocks noChangeArrowheads="1"/>
          </p:cNvSpPr>
          <p:nvPr/>
        </p:nvSpPr>
        <p:spPr bwMode="auto">
          <a:xfrm>
            <a:off x="2180733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" name="AutoShape 11"/>
          <p:cNvSpPr>
            <a:spLocks noChangeArrowheads="1"/>
          </p:cNvSpPr>
          <p:nvPr/>
        </p:nvSpPr>
        <p:spPr bwMode="auto">
          <a:xfrm>
            <a:off x="2333133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5" name="AutoShape 11"/>
          <p:cNvSpPr>
            <a:spLocks noChangeArrowheads="1"/>
          </p:cNvSpPr>
          <p:nvPr/>
        </p:nvSpPr>
        <p:spPr bwMode="auto">
          <a:xfrm>
            <a:off x="2485533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" name="AutoShape 13"/>
          <p:cNvSpPr>
            <a:spLocks noChangeArrowheads="1"/>
          </p:cNvSpPr>
          <p:nvPr/>
        </p:nvSpPr>
        <p:spPr bwMode="auto">
          <a:xfrm>
            <a:off x="1220670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" name="AutoShape 13"/>
          <p:cNvSpPr>
            <a:spLocks noChangeArrowheads="1"/>
          </p:cNvSpPr>
          <p:nvPr/>
        </p:nvSpPr>
        <p:spPr bwMode="auto">
          <a:xfrm>
            <a:off x="1373070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" name="AutoShape 13"/>
          <p:cNvSpPr>
            <a:spLocks noChangeArrowheads="1"/>
          </p:cNvSpPr>
          <p:nvPr/>
        </p:nvSpPr>
        <p:spPr bwMode="auto">
          <a:xfrm>
            <a:off x="1525470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1677870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" name="AutoShape 13"/>
          <p:cNvSpPr>
            <a:spLocks noChangeArrowheads="1"/>
          </p:cNvSpPr>
          <p:nvPr/>
        </p:nvSpPr>
        <p:spPr bwMode="auto">
          <a:xfrm>
            <a:off x="2774280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" name="AutoShape 13"/>
          <p:cNvSpPr>
            <a:spLocks noChangeArrowheads="1"/>
          </p:cNvSpPr>
          <p:nvPr/>
        </p:nvSpPr>
        <p:spPr bwMode="auto">
          <a:xfrm>
            <a:off x="2926680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2" name="AutoShape 13"/>
          <p:cNvSpPr>
            <a:spLocks noChangeArrowheads="1"/>
          </p:cNvSpPr>
          <p:nvPr/>
        </p:nvSpPr>
        <p:spPr bwMode="auto">
          <a:xfrm>
            <a:off x="3079080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" name="AutoShape 13"/>
          <p:cNvSpPr>
            <a:spLocks noChangeArrowheads="1"/>
          </p:cNvSpPr>
          <p:nvPr/>
        </p:nvSpPr>
        <p:spPr bwMode="auto">
          <a:xfrm>
            <a:off x="3231480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" name="AutoShape 13"/>
          <p:cNvSpPr>
            <a:spLocks noChangeArrowheads="1"/>
          </p:cNvSpPr>
          <p:nvPr/>
        </p:nvSpPr>
        <p:spPr bwMode="auto">
          <a:xfrm>
            <a:off x="3383880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46" name="直接连接符 45"/>
          <p:cNvCxnSpPr/>
          <p:nvPr/>
        </p:nvCxnSpPr>
        <p:spPr>
          <a:xfrm flipV="1">
            <a:off x="852246" y="2276872"/>
            <a:ext cx="0" cy="345638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>
            <a:off x="1212286" y="2564904"/>
            <a:ext cx="2232248" cy="2232248"/>
          </a:xfrm>
          <a:custGeom>
            <a:avLst/>
            <a:gdLst>
              <a:gd name="connsiteX0" fmla="*/ 0 w 2783394"/>
              <a:gd name="connsiteY0" fmla="*/ 110532 h 2683104"/>
              <a:gd name="connsiteX1" fmla="*/ 1326383 w 2783394"/>
              <a:gd name="connsiteY1" fmla="*/ 2682910 h 2683104"/>
              <a:gd name="connsiteX2" fmla="*/ 2783394 w 2783394"/>
              <a:gd name="connsiteY2" fmla="*/ 0 h 268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3394" h="2683104">
                <a:moveTo>
                  <a:pt x="0" y="110532"/>
                </a:moveTo>
                <a:cubicBezTo>
                  <a:pt x="431242" y="1405932"/>
                  <a:pt x="862484" y="2701332"/>
                  <a:pt x="1326383" y="2682910"/>
                </a:cubicBezTo>
                <a:cubicBezTo>
                  <a:pt x="1790282" y="2664488"/>
                  <a:pt x="2537210" y="445477"/>
                  <a:pt x="2783394" y="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588550" y="2708920"/>
                <a:ext cx="2567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𝑥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550" y="2708920"/>
                <a:ext cx="2567626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427984" y="3590180"/>
                <a:ext cx="1835246" cy="8261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𝑦</m:t>
                      </m:r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3590180"/>
                <a:ext cx="1835246" cy="82612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6440642" y="3625630"/>
                <a:ext cx="1868139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𝑎</m:t>
                      </m:r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642" y="3625630"/>
                <a:ext cx="1868139" cy="82561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427984" y="4612486"/>
                <a:ext cx="2047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𝑎𝑦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4612486"/>
                <a:ext cx="2047420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44"/>
          <p:cNvSpPr>
            <a:spLocks noChangeArrowheads="1"/>
          </p:cNvSpPr>
          <p:nvPr/>
        </p:nvSpPr>
        <p:spPr bwMode="auto">
          <a:xfrm>
            <a:off x="4070809" y="5085184"/>
            <a:ext cx="4446973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indent="0" eaLnBrk="1" hangingPunct="1"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二维空间线性不可分的问题，在四维空间线性可分</a:t>
            </a:r>
            <a:endParaRPr lang="en-US" altLang="zh-CN" sz="24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40794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54" grpId="0"/>
      <p:bldP spid="55" grpId="0"/>
      <p:bldP spid="5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DC93AF31-E61F-4609-B401-5D0E14CBC07A}" type="slidenum">
              <a:rPr lang="en-US" altLang="zh-CN"/>
              <a:pPr eaLnBrk="1" hangingPunct="1"/>
              <a:t>39</a:t>
            </a:fld>
            <a:endParaRPr lang="en-US" altLang="zh-CN"/>
          </a:p>
        </p:txBody>
      </p:sp>
      <p:sp>
        <p:nvSpPr>
          <p:cNvPr id="46083" name="Text Box 2"/>
          <p:cNvSpPr txBox="1">
            <a:spLocks noChangeArrowheads="1"/>
          </p:cNvSpPr>
          <p:nvPr/>
        </p:nvSpPr>
        <p:spPr bwMode="auto">
          <a:xfrm>
            <a:off x="1042988" y="5373688"/>
            <a:ext cx="22336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</a:rPr>
              <a:t>Input Space</a:t>
            </a:r>
          </a:p>
        </p:txBody>
      </p:sp>
      <p:sp>
        <p:nvSpPr>
          <p:cNvPr id="46084" name="Text Box 3"/>
          <p:cNvSpPr txBox="1">
            <a:spLocks noChangeArrowheads="1"/>
          </p:cNvSpPr>
          <p:nvPr/>
        </p:nvSpPr>
        <p:spPr bwMode="auto">
          <a:xfrm>
            <a:off x="5067300" y="5438775"/>
            <a:ext cx="22336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</a:rPr>
              <a:t>Feature Space</a:t>
            </a:r>
          </a:p>
        </p:txBody>
      </p:sp>
      <p:grpSp>
        <p:nvGrpSpPr>
          <p:cNvPr id="46085" name="Group 6"/>
          <p:cNvGrpSpPr>
            <a:grpSpLocks/>
          </p:cNvGrpSpPr>
          <p:nvPr/>
        </p:nvGrpSpPr>
        <p:grpSpPr bwMode="auto">
          <a:xfrm>
            <a:off x="971550" y="3429000"/>
            <a:ext cx="2479675" cy="2106613"/>
            <a:chOff x="544" y="1826"/>
            <a:chExt cx="1562" cy="1327"/>
          </a:xfrm>
        </p:grpSpPr>
        <p:sp>
          <p:nvSpPr>
            <p:cNvPr id="46119" name="Freeform 7"/>
            <p:cNvSpPr>
              <a:spLocks/>
            </p:cNvSpPr>
            <p:nvPr/>
          </p:nvSpPr>
          <p:spPr bwMode="auto">
            <a:xfrm>
              <a:off x="973" y="1826"/>
              <a:ext cx="703" cy="1327"/>
            </a:xfrm>
            <a:custGeom>
              <a:avLst/>
              <a:gdLst>
                <a:gd name="T0" fmla="*/ 703 w 703"/>
                <a:gd name="T1" fmla="*/ 0 h 1792"/>
                <a:gd name="T2" fmla="*/ 113 w 703"/>
                <a:gd name="T3" fmla="*/ 269 h 1792"/>
                <a:gd name="T4" fmla="*/ 703 w 703"/>
                <a:gd name="T5" fmla="*/ 604 h 1792"/>
                <a:gd name="T6" fmla="*/ 113 w 703"/>
                <a:gd name="T7" fmla="*/ 1209 h 1792"/>
                <a:gd name="T8" fmla="*/ 23 w 703"/>
                <a:gd name="T9" fmla="*/ 1310 h 1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3" h="1792">
                  <a:moveTo>
                    <a:pt x="703" y="0"/>
                  </a:moveTo>
                  <a:cubicBezTo>
                    <a:pt x="408" y="113"/>
                    <a:pt x="113" y="227"/>
                    <a:pt x="113" y="363"/>
                  </a:cubicBezTo>
                  <a:cubicBezTo>
                    <a:pt x="113" y="499"/>
                    <a:pt x="703" y="604"/>
                    <a:pt x="703" y="816"/>
                  </a:cubicBezTo>
                  <a:cubicBezTo>
                    <a:pt x="703" y="1028"/>
                    <a:pt x="226" y="1474"/>
                    <a:pt x="113" y="1633"/>
                  </a:cubicBezTo>
                  <a:cubicBezTo>
                    <a:pt x="0" y="1792"/>
                    <a:pt x="11" y="1780"/>
                    <a:pt x="23" y="1769"/>
                  </a:cubicBez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0" name="Freeform 8"/>
            <p:cNvSpPr>
              <a:spLocks/>
            </p:cNvSpPr>
            <p:nvPr/>
          </p:nvSpPr>
          <p:spPr bwMode="auto">
            <a:xfrm>
              <a:off x="992" y="1944"/>
              <a:ext cx="651" cy="980"/>
            </a:xfrm>
            <a:custGeom>
              <a:avLst/>
              <a:gdLst>
                <a:gd name="T0" fmla="*/ 651 w 703"/>
                <a:gd name="T1" fmla="*/ 0 h 1792"/>
                <a:gd name="T2" fmla="*/ 105 w 703"/>
                <a:gd name="T3" fmla="*/ 199 h 1792"/>
                <a:gd name="T4" fmla="*/ 651 w 703"/>
                <a:gd name="T5" fmla="*/ 446 h 1792"/>
                <a:gd name="T6" fmla="*/ 105 w 703"/>
                <a:gd name="T7" fmla="*/ 893 h 1792"/>
                <a:gd name="T8" fmla="*/ 21 w 703"/>
                <a:gd name="T9" fmla="*/ 967 h 1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3" h="1792">
                  <a:moveTo>
                    <a:pt x="703" y="0"/>
                  </a:moveTo>
                  <a:cubicBezTo>
                    <a:pt x="408" y="113"/>
                    <a:pt x="113" y="227"/>
                    <a:pt x="113" y="363"/>
                  </a:cubicBezTo>
                  <a:cubicBezTo>
                    <a:pt x="113" y="499"/>
                    <a:pt x="703" y="604"/>
                    <a:pt x="703" y="816"/>
                  </a:cubicBezTo>
                  <a:cubicBezTo>
                    <a:pt x="703" y="1028"/>
                    <a:pt x="226" y="1474"/>
                    <a:pt x="113" y="1633"/>
                  </a:cubicBezTo>
                  <a:cubicBezTo>
                    <a:pt x="0" y="1792"/>
                    <a:pt x="11" y="1780"/>
                    <a:pt x="23" y="176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1" name="AutoShape 9"/>
            <p:cNvSpPr>
              <a:spLocks noChangeArrowheads="1"/>
            </p:cNvSpPr>
            <p:nvPr/>
          </p:nvSpPr>
          <p:spPr bwMode="auto">
            <a:xfrm>
              <a:off x="544" y="1869"/>
              <a:ext cx="1562" cy="1100"/>
            </a:xfrm>
            <a:prstGeom prst="parallelogram">
              <a:avLst>
                <a:gd name="adj" fmla="val 35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2" name="AutoShape 10"/>
            <p:cNvSpPr>
              <a:spLocks noChangeArrowheads="1"/>
            </p:cNvSpPr>
            <p:nvPr/>
          </p:nvSpPr>
          <p:spPr bwMode="auto">
            <a:xfrm>
              <a:off x="1106" y="231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3" name="AutoShape 11"/>
            <p:cNvSpPr>
              <a:spLocks noChangeArrowheads="1"/>
            </p:cNvSpPr>
            <p:nvPr/>
          </p:nvSpPr>
          <p:spPr bwMode="auto">
            <a:xfrm>
              <a:off x="1194" y="1916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4" name="AutoShape 12"/>
            <p:cNvSpPr>
              <a:spLocks noChangeArrowheads="1"/>
            </p:cNvSpPr>
            <p:nvPr/>
          </p:nvSpPr>
          <p:spPr bwMode="auto">
            <a:xfrm>
              <a:off x="1823" y="213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5" name="AutoShape 13"/>
            <p:cNvSpPr>
              <a:spLocks noChangeArrowheads="1"/>
            </p:cNvSpPr>
            <p:nvPr/>
          </p:nvSpPr>
          <p:spPr bwMode="auto">
            <a:xfrm>
              <a:off x="1254" y="2112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6" name="AutoShape 14"/>
            <p:cNvSpPr>
              <a:spLocks noChangeArrowheads="1"/>
            </p:cNvSpPr>
            <p:nvPr/>
          </p:nvSpPr>
          <p:spPr bwMode="auto">
            <a:xfrm>
              <a:off x="946" y="208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7" name="AutoShape 15"/>
            <p:cNvSpPr>
              <a:spLocks noChangeArrowheads="1"/>
            </p:cNvSpPr>
            <p:nvPr/>
          </p:nvSpPr>
          <p:spPr bwMode="auto">
            <a:xfrm>
              <a:off x="906" y="2366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8" name="AutoShape 16"/>
            <p:cNvSpPr>
              <a:spLocks noChangeArrowheads="1"/>
            </p:cNvSpPr>
            <p:nvPr/>
          </p:nvSpPr>
          <p:spPr bwMode="auto">
            <a:xfrm>
              <a:off x="1389" y="24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9" name="AutoShape 17"/>
            <p:cNvSpPr>
              <a:spLocks noChangeArrowheads="1"/>
            </p:cNvSpPr>
            <p:nvPr/>
          </p:nvSpPr>
          <p:spPr bwMode="auto">
            <a:xfrm>
              <a:off x="971" y="274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0" name="AutoShape 18"/>
            <p:cNvSpPr>
              <a:spLocks noChangeArrowheads="1"/>
            </p:cNvSpPr>
            <p:nvPr/>
          </p:nvSpPr>
          <p:spPr bwMode="auto">
            <a:xfrm>
              <a:off x="1077" y="2559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1" name="AutoShape 19"/>
            <p:cNvSpPr>
              <a:spLocks noChangeArrowheads="1"/>
            </p:cNvSpPr>
            <p:nvPr/>
          </p:nvSpPr>
          <p:spPr bwMode="auto">
            <a:xfrm>
              <a:off x="793" y="2688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2" name="AutoShape 20"/>
            <p:cNvSpPr>
              <a:spLocks noChangeArrowheads="1"/>
            </p:cNvSpPr>
            <p:nvPr/>
          </p:nvSpPr>
          <p:spPr bwMode="auto">
            <a:xfrm>
              <a:off x="1611" y="2558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3" name="AutoShape 21"/>
            <p:cNvSpPr>
              <a:spLocks noChangeArrowheads="1"/>
            </p:cNvSpPr>
            <p:nvPr/>
          </p:nvSpPr>
          <p:spPr bwMode="auto">
            <a:xfrm>
              <a:off x="1597" y="2020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4" name="AutoShape 22"/>
            <p:cNvSpPr>
              <a:spLocks noChangeArrowheads="1"/>
            </p:cNvSpPr>
            <p:nvPr/>
          </p:nvSpPr>
          <p:spPr bwMode="auto">
            <a:xfrm>
              <a:off x="1230" y="28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5" name="AutoShape 23"/>
            <p:cNvSpPr>
              <a:spLocks noChangeArrowheads="1"/>
            </p:cNvSpPr>
            <p:nvPr/>
          </p:nvSpPr>
          <p:spPr bwMode="auto">
            <a:xfrm>
              <a:off x="1511" y="2162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6" name="AutoShape 24"/>
            <p:cNvSpPr>
              <a:spLocks noChangeArrowheads="1"/>
            </p:cNvSpPr>
            <p:nvPr/>
          </p:nvSpPr>
          <p:spPr bwMode="auto">
            <a:xfrm>
              <a:off x="1482" y="2739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7" name="AutoShape 25"/>
            <p:cNvSpPr>
              <a:spLocks noChangeArrowheads="1"/>
            </p:cNvSpPr>
            <p:nvPr/>
          </p:nvSpPr>
          <p:spPr bwMode="auto">
            <a:xfrm>
              <a:off x="1750" y="2350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46086" name="AutoShape 26"/>
          <p:cNvSpPr>
            <a:spLocks noChangeArrowheads="1"/>
          </p:cNvSpPr>
          <p:nvPr/>
        </p:nvSpPr>
        <p:spPr bwMode="auto">
          <a:xfrm>
            <a:off x="6526213" y="44370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87" name="Line 27"/>
          <p:cNvSpPr>
            <a:spLocks noChangeShapeType="1"/>
          </p:cNvSpPr>
          <p:nvPr/>
        </p:nvSpPr>
        <p:spPr bwMode="auto">
          <a:xfrm rot="-5400000">
            <a:off x="4640262" y="3875088"/>
            <a:ext cx="18002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8" name="AutoShape 28"/>
          <p:cNvSpPr>
            <a:spLocks noChangeArrowheads="1"/>
          </p:cNvSpPr>
          <p:nvPr/>
        </p:nvSpPr>
        <p:spPr bwMode="auto">
          <a:xfrm rot="-281371">
            <a:off x="5003800" y="3802063"/>
            <a:ext cx="2374900" cy="696912"/>
          </a:xfrm>
          <a:prstGeom prst="parallelogram">
            <a:avLst>
              <a:gd name="adj" fmla="val 83174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89" name="Rectangle 29"/>
          <p:cNvSpPr>
            <a:spLocks noChangeArrowheads="1"/>
          </p:cNvSpPr>
          <p:nvPr/>
        </p:nvSpPr>
        <p:spPr bwMode="auto">
          <a:xfrm>
            <a:off x="5032375" y="3524250"/>
            <a:ext cx="1800225" cy="1800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90" name="Line 30"/>
          <p:cNvSpPr>
            <a:spLocks noChangeShapeType="1"/>
          </p:cNvSpPr>
          <p:nvPr/>
        </p:nvSpPr>
        <p:spPr bwMode="auto">
          <a:xfrm>
            <a:off x="5546725" y="2971800"/>
            <a:ext cx="1800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1" name="Line 31"/>
          <p:cNvSpPr>
            <a:spLocks noChangeShapeType="1"/>
          </p:cNvSpPr>
          <p:nvPr/>
        </p:nvSpPr>
        <p:spPr bwMode="auto">
          <a:xfrm>
            <a:off x="5543550" y="4778375"/>
            <a:ext cx="18002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2" name="Line 32"/>
          <p:cNvSpPr>
            <a:spLocks noChangeShapeType="1"/>
          </p:cNvSpPr>
          <p:nvPr/>
        </p:nvSpPr>
        <p:spPr bwMode="auto">
          <a:xfrm rot="-5400000">
            <a:off x="6445250" y="3875088"/>
            <a:ext cx="1800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3" name="Line 33"/>
          <p:cNvSpPr>
            <a:spLocks noChangeShapeType="1"/>
          </p:cNvSpPr>
          <p:nvPr/>
        </p:nvSpPr>
        <p:spPr bwMode="auto">
          <a:xfrm flipV="1">
            <a:off x="5033963" y="2976563"/>
            <a:ext cx="492125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4" name="Line 34"/>
          <p:cNvSpPr>
            <a:spLocks noChangeShapeType="1"/>
          </p:cNvSpPr>
          <p:nvPr/>
        </p:nvSpPr>
        <p:spPr bwMode="auto">
          <a:xfrm flipV="1">
            <a:off x="6838950" y="4781550"/>
            <a:ext cx="504825" cy="541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5" name="Line 35"/>
          <p:cNvSpPr>
            <a:spLocks noChangeShapeType="1"/>
          </p:cNvSpPr>
          <p:nvPr/>
        </p:nvSpPr>
        <p:spPr bwMode="auto">
          <a:xfrm flipV="1">
            <a:off x="5033963" y="4768850"/>
            <a:ext cx="517525" cy="5540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6" name="Line 36"/>
          <p:cNvSpPr>
            <a:spLocks noChangeShapeType="1"/>
          </p:cNvSpPr>
          <p:nvPr/>
        </p:nvSpPr>
        <p:spPr bwMode="auto">
          <a:xfrm flipV="1">
            <a:off x="6838950" y="2974975"/>
            <a:ext cx="504825" cy="541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7" name="AutoShape 37"/>
          <p:cNvSpPr>
            <a:spLocks noChangeArrowheads="1"/>
          </p:cNvSpPr>
          <p:nvPr/>
        </p:nvSpPr>
        <p:spPr bwMode="auto">
          <a:xfrm>
            <a:off x="5594350" y="4067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98" name="AutoShape 38"/>
          <p:cNvSpPr>
            <a:spLocks noChangeArrowheads="1"/>
          </p:cNvSpPr>
          <p:nvPr/>
        </p:nvSpPr>
        <p:spPr bwMode="auto">
          <a:xfrm>
            <a:off x="5721350" y="49196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99" name="AutoShape 39"/>
          <p:cNvSpPr>
            <a:spLocks noChangeArrowheads="1"/>
          </p:cNvSpPr>
          <p:nvPr/>
        </p:nvSpPr>
        <p:spPr bwMode="auto">
          <a:xfrm>
            <a:off x="5989638" y="39449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0" name="AutoShape 40"/>
          <p:cNvSpPr>
            <a:spLocks noChangeArrowheads="1"/>
          </p:cNvSpPr>
          <p:nvPr/>
        </p:nvSpPr>
        <p:spPr bwMode="auto">
          <a:xfrm>
            <a:off x="5805488" y="46164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1" name="AutoShape 41"/>
          <p:cNvSpPr>
            <a:spLocks noChangeArrowheads="1"/>
          </p:cNvSpPr>
          <p:nvPr/>
        </p:nvSpPr>
        <p:spPr bwMode="auto">
          <a:xfrm>
            <a:off x="6240463" y="33067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2" name="AutoShape 42"/>
          <p:cNvSpPr>
            <a:spLocks noChangeArrowheads="1"/>
          </p:cNvSpPr>
          <p:nvPr/>
        </p:nvSpPr>
        <p:spPr bwMode="auto">
          <a:xfrm>
            <a:off x="5194300" y="38592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3" name="AutoShape 43"/>
          <p:cNvSpPr>
            <a:spLocks noChangeArrowheads="1"/>
          </p:cNvSpPr>
          <p:nvPr/>
        </p:nvSpPr>
        <p:spPr bwMode="auto">
          <a:xfrm>
            <a:off x="6319838" y="4713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4" name="AutoShape 44"/>
          <p:cNvSpPr>
            <a:spLocks noChangeArrowheads="1"/>
          </p:cNvSpPr>
          <p:nvPr/>
        </p:nvSpPr>
        <p:spPr bwMode="auto">
          <a:xfrm>
            <a:off x="5510213" y="36544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5" name="AutoShape 45"/>
          <p:cNvSpPr>
            <a:spLocks noChangeArrowheads="1"/>
          </p:cNvSpPr>
          <p:nvPr/>
        </p:nvSpPr>
        <p:spPr bwMode="auto">
          <a:xfrm>
            <a:off x="7005638" y="45688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6" name="AutoShape 46"/>
          <p:cNvSpPr>
            <a:spLocks noChangeArrowheads="1"/>
          </p:cNvSpPr>
          <p:nvPr/>
        </p:nvSpPr>
        <p:spPr bwMode="auto">
          <a:xfrm>
            <a:off x="6372225" y="40497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7" name="AutoShape 47"/>
          <p:cNvSpPr>
            <a:spLocks noChangeArrowheads="1"/>
          </p:cNvSpPr>
          <p:nvPr/>
        </p:nvSpPr>
        <p:spPr bwMode="auto">
          <a:xfrm>
            <a:off x="5187950" y="47466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8" name="AutoShape 48"/>
          <p:cNvSpPr>
            <a:spLocks noChangeArrowheads="1"/>
          </p:cNvSpPr>
          <p:nvPr/>
        </p:nvSpPr>
        <p:spPr bwMode="auto">
          <a:xfrm>
            <a:off x="7056438" y="35575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9" name="AutoShape 49"/>
          <p:cNvSpPr>
            <a:spLocks noChangeArrowheads="1"/>
          </p:cNvSpPr>
          <p:nvPr/>
        </p:nvSpPr>
        <p:spPr bwMode="auto">
          <a:xfrm>
            <a:off x="5873750" y="508317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10" name="AutoShape 50"/>
          <p:cNvSpPr>
            <a:spLocks noChangeArrowheads="1"/>
          </p:cNvSpPr>
          <p:nvPr/>
        </p:nvSpPr>
        <p:spPr bwMode="auto">
          <a:xfrm>
            <a:off x="6430963" y="36163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11" name="AutoShape 51"/>
          <p:cNvSpPr>
            <a:spLocks noChangeArrowheads="1"/>
          </p:cNvSpPr>
          <p:nvPr/>
        </p:nvSpPr>
        <p:spPr bwMode="auto">
          <a:xfrm>
            <a:off x="6462713" y="49990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46112" name="Picture 5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3" y="3551238"/>
            <a:ext cx="598487" cy="23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113" name="Text Box 54"/>
          <p:cNvSpPr txBox="1">
            <a:spLocks noChangeArrowheads="1"/>
          </p:cNvSpPr>
          <p:nvPr/>
        </p:nvSpPr>
        <p:spPr bwMode="auto">
          <a:xfrm>
            <a:off x="7011988" y="3998913"/>
            <a:ext cx="1668462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 sz="16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</a:rPr>
              <a:t>Optimal Hyperplane</a:t>
            </a:r>
          </a:p>
        </p:txBody>
      </p:sp>
      <p:pic>
        <p:nvPicPr>
          <p:cNvPr id="46114" name="Picture 5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4359275"/>
            <a:ext cx="227013" cy="16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115" name="Picture 5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3284538"/>
            <a:ext cx="419100" cy="23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116" name="Text Box 66"/>
          <p:cNvSpPr txBox="1">
            <a:spLocks noChangeArrowheads="1"/>
          </p:cNvSpPr>
          <p:nvPr/>
        </p:nvSpPr>
        <p:spPr bwMode="auto">
          <a:xfrm>
            <a:off x="3203575" y="2636838"/>
            <a:ext cx="24066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 sz="16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</a:rPr>
              <a:t>Mapping function:</a:t>
            </a:r>
          </a:p>
        </p:txBody>
      </p:sp>
      <p:sp>
        <p:nvSpPr>
          <p:cNvPr id="46117" name="AutoShape 67"/>
          <p:cNvSpPr>
            <a:spLocks noChangeArrowheads="1"/>
          </p:cNvSpPr>
          <p:nvPr/>
        </p:nvSpPr>
        <p:spPr bwMode="auto">
          <a:xfrm>
            <a:off x="3492500" y="3068638"/>
            <a:ext cx="1511300" cy="288925"/>
          </a:xfrm>
          <a:prstGeom prst="curvedDownArrow">
            <a:avLst>
              <a:gd name="adj1" fmla="val 104615"/>
              <a:gd name="adj2" fmla="val 209231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18" name="Text Box 68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一般过程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700B8C-9E1C-4ED6-9B03-F85E2D58DE47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5014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81D9241-69C6-4149-A602-C8CDE64493D4}" type="slidenum">
              <a:rPr lang="en-US" altLang="zh-CN"/>
              <a:pPr eaLnBrk="1" hangingPunct="1"/>
              <a:t>4</a:t>
            </a:fld>
            <a:endParaRPr lang="en-US" altLang="zh-CN"/>
          </a:p>
        </p:txBody>
      </p:sp>
      <p:sp>
        <p:nvSpPr>
          <p:cNvPr id="30723" name="AutoShape 3"/>
          <p:cNvSpPr>
            <a:spLocks noChangeArrowheads="1"/>
          </p:cNvSpPr>
          <p:nvPr/>
        </p:nvSpPr>
        <p:spPr bwMode="auto">
          <a:xfrm>
            <a:off x="2695625" y="430976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24" name="AutoShape 4"/>
          <p:cNvSpPr>
            <a:spLocks noChangeArrowheads="1"/>
          </p:cNvSpPr>
          <p:nvPr/>
        </p:nvSpPr>
        <p:spPr bwMode="auto">
          <a:xfrm>
            <a:off x="1581200" y="464631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25" name="AutoShape 5"/>
          <p:cNvSpPr>
            <a:spLocks noChangeArrowheads="1"/>
          </p:cNvSpPr>
          <p:nvPr/>
        </p:nvSpPr>
        <p:spPr bwMode="auto">
          <a:xfrm>
            <a:off x="1814562" y="528607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26" name="AutoShape 6"/>
          <p:cNvSpPr>
            <a:spLocks noChangeArrowheads="1"/>
          </p:cNvSpPr>
          <p:nvPr/>
        </p:nvSpPr>
        <p:spPr bwMode="auto">
          <a:xfrm>
            <a:off x="1352600" y="564961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27" name="AutoShape 7"/>
          <p:cNvSpPr>
            <a:spLocks noChangeArrowheads="1"/>
          </p:cNvSpPr>
          <p:nvPr/>
        </p:nvSpPr>
        <p:spPr bwMode="auto">
          <a:xfrm>
            <a:off x="1886000" y="404941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28" name="AutoShape 8"/>
          <p:cNvSpPr>
            <a:spLocks noChangeArrowheads="1"/>
          </p:cNvSpPr>
          <p:nvPr/>
        </p:nvSpPr>
        <p:spPr bwMode="auto">
          <a:xfrm>
            <a:off x="1352600" y="496381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29" name="AutoShape 9"/>
          <p:cNvSpPr>
            <a:spLocks noChangeArrowheads="1"/>
          </p:cNvSpPr>
          <p:nvPr/>
        </p:nvSpPr>
        <p:spPr bwMode="auto">
          <a:xfrm>
            <a:off x="2430512" y="399226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30" name="AutoShape 10"/>
          <p:cNvSpPr>
            <a:spLocks noChangeArrowheads="1"/>
          </p:cNvSpPr>
          <p:nvPr/>
        </p:nvSpPr>
        <p:spPr bwMode="auto">
          <a:xfrm>
            <a:off x="2267000" y="473521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31" name="AutoShape 11"/>
          <p:cNvSpPr>
            <a:spLocks noChangeArrowheads="1"/>
          </p:cNvSpPr>
          <p:nvPr/>
        </p:nvSpPr>
        <p:spPr bwMode="auto">
          <a:xfrm>
            <a:off x="3168700" y="4722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32" name="AutoShape 12"/>
          <p:cNvSpPr>
            <a:spLocks noChangeArrowheads="1"/>
          </p:cNvSpPr>
          <p:nvPr/>
        </p:nvSpPr>
        <p:spPr bwMode="auto">
          <a:xfrm>
            <a:off x="2800400" y="56496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33" name="AutoShape 13"/>
          <p:cNvSpPr>
            <a:spLocks noChangeArrowheads="1"/>
          </p:cNvSpPr>
          <p:nvPr/>
        </p:nvSpPr>
        <p:spPr bwMode="auto">
          <a:xfrm>
            <a:off x="3791000" y="56496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34" name="AutoShape 14"/>
          <p:cNvSpPr>
            <a:spLocks noChangeArrowheads="1"/>
          </p:cNvSpPr>
          <p:nvPr/>
        </p:nvSpPr>
        <p:spPr bwMode="auto">
          <a:xfrm>
            <a:off x="2482900" y="61703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35" name="AutoShape 15"/>
          <p:cNvSpPr>
            <a:spLocks noChangeArrowheads="1"/>
          </p:cNvSpPr>
          <p:nvPr/>
        </p:nvSpPr>
        <p:spPr bwMode="auto">
          <a:xfrm>
            <a:off x="3105200" y="50400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36" name="AutoShape 16"/>
          <p:cNvSpPr>
            <a:spLocks noChangeArrowheads="1"/>
          </p:cNvSpPr>
          <p:nvPr/>
        </p:nvSpPr>
        <p:spPr bwMode="auto">
          <a:xfrm>
            <a:off x="2482900" y="5484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37" name="AutoShape 17"/>
          <p:cNvSpPr>
            <a:spLocks noChangeArrowheads="1"/>
          </p:cNvSpPr>
          <p:nvPr/>
        </p:nvSpPr>
        <p:spPr bwMode="auto">
          <a:xfrm>
            <a:off x="3181400" y="58782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38" name="AutoShape 18"/>
          <p:cNvSpPr>
            <a:spLocks noChangeArrowheads="1"/>
          </p:cNvSpPr>
          <p:nvPr/>
        </p:nvSpPr>
        <p:spPr bwMode="auto">
          <a:xfrm>
            <a:off x="3867200" y="49638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39" name="Line 19"/>
          <p:cNvSpPr>
            <a:spLocks noChangeShapeType="1"/>
          </p:cNvSpPr>
          <p:nvPr/>
        </p:nvSpPr>
        <p:spPr bwMode="auto">
          <a:xfrm flipV="1">
            <a:off x="1428800" y="3516015"/>
            <a:ext cx="2438400" cy="2667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40" name="AutoShape 20"/>
          <p:cNvSpPr>
            <a:spLocks noChangeArrowheads="1"/>
          </p:cNvSpPr>
          <p:nvPr/>
        </p:nvSpPr>
        <p:spPr bwMode="auto">
          <a:xfrm>
            <a:off x="2668637" y="363984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41" name="AutoShape 21"/>
          <p:cNvSpPr>
            <a:spLocks noChangeArrowheads="1"/>
          </p:cNvSpPr>
          <p:nvPr/>
        </p:nvSpPr>
        <p:spPr bwMode="auto">
          <a:xfrm>
            <a:off x="3160762" y="366682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42" name="AutoShape 22"/>
          <p:cNvSpPr>
            <a:spLocks noChangeArrowheads="1"/>
          </p:cNvSpPr>
          <p:nvPr/>
        </p:nvSpPr>
        <p:spPr bwMode="auto">
          <a:xfrm>
            <a:off x="4029125" y="428912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43" name="Rectangle 23"/>
          <p:cNvSpPr>
            <a:spLocks noChangeArrowheads="1"/>
          </p:cNvSpPr>
          <p:nvPr/>
        </p:nvSpPr>
        <p:spPr bwMode="auto">
          <a:xfrm>
            <a:off x="971600" y="2563515"/>
            <a:ext cx="64135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00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训练样本</a:t>
            </a:r>
            <a:r>
              <a:rPr lang="en-US" altLang="ja-JP" sz="200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:</a:t>
            </a:r>
          </a:p>
        </p:txBody>
      </p:sp>
      <p:sp>
        <p:nvSpPr>
          <p:cNvPr id="30744" name="Text Box 24"/>
          <p:cNvSpPr txBox="1">
            <a:spLocks noChangeArrowheads="1"/>
          </p:cNvSpPr>
          <p:nvPr/>
        </p:nvSpPr>
        <p:spPr bwMode="auto">
          <a:xfrm>
            <a:off x="4946650" y="4011613"/>
            <a:ext cx="38211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田氏保钓体简" panose="02010800040101010101" pitchFamily="2" charset="-122"/>
                <a:ea typeface="田氏保钓体简" panose="02010800040101010101" pitchFamily="2" charset="-122"/>
              </a:rPr>
              <a:t>识别函数</a:t>
            </a:r>
            <a:r>
              <a:rPr kumimoji="1" lang="en-US" altLang="ja-JP">
                <a:latin typeface="田氏保钓体简" panose="02010800040101010101" pitchFamily="2" charset="-122"/>
                <a:ea typeface="田氏保钓体简" panose="02010800040101010101" pitchFamily="2" charset="-122"/>
              </a:rPr>
              <a:t>:</a:t>
            </a:r>
          </a:p>
        </p:txBody>
      </p:sp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3871962" y="2996903"/>
            <a:ext cx="18526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田氏保钓体简" panose="02010800040101010101" pitchFamily="2" charset="-122"/>
                <a:ea typeface="田氏保钓体简" panose="02010800040101010101" pitchFamily="2" charset="-122"/>
              </a:rPr>
              <a:t>超平面</a:t>
            </a:r>
            <a:r>
              <a:rPr kumimoji="1" lang="en-US" altLang="ja-JP">
                <a:latin typeface="田氏保钓体简" panose="02010800040101010101" pitchFamily="2" charset="-122"/>
                <a:ea typeface="田氏保钓体简" panose="02010800040101010101" pitchFamily="2" charset="-122"/>
              </a:rPr>
              <a:t>Hyperplane:</a:t>
            </a:r>
          </a:p>
        </p:txBody>
      </p:sp>
      <p:sp>
        <p:nvSpPr>
          <p:cNvPr id="30746" name="Text Box 26"/>
          <p:cNvSpPr txBox="1">
            <a:spLocks noChangeArrowheads="1"/>
          </p:cNvSpPr>
          <p:nvPr/>
        </p:nvSpPr>
        <p:spPr bwMode="auto">
          <a:xfrm>
            <a:off x="5826175" y="4711403"/>
            <a:ext cx="2511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田氏保钓体简" panose="02010800040101010101" pitchFamily="2" charset="-122"/>
                <a:ea typeface="田氏保钓体简" panose="02010800040101010101" pitchFamily="2" charset="-122"/>
              </a:rPr>
              <a:t>: weight vector</a:t>
            </a:r>
          </a:p>
        </p:txBody>
      </p:sp>
      <p:sp>
        <p:nvSpPr>
          <p:cNvPr id="30747" name="Text Box 27"/>
          <p:cNvSpPr txBox="1">
            <a:spLocks noChangeArrowheads="1"/>
          </p:cNvSpPr>
          <p:nvPr/>
        </p:nvSpPr>
        <p:spPr bwMode="auto">
          <a:xfrm>
            <a:off x="5810300" y="5057478"/>
            <a:ext cx="2511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田氏保钓体简" panose="02010800040101010101" pitchFamily="2" charset="-122"/>
                <a:ea typeface="田氏保钓体简" panose="02010800040101010101" pitchFamily="2" charset="-122"/>
              </a:rPr>
              <a:t>: bias</a:t>
            </a:r>
          </a:p>
        </p:txBody>
      </p:sp>
      <p:pic>
        <p:nvPicPr>
          <p:cNvPr id="30748" name="Picture 2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025" y="2609553"/>
            <a:ext cx="4638675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9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50" y="3309640"/>
            <a:ext cx="1476375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0" name="Picture 30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25" y="4203403"/>
            <a:ext cx="1441450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1" name="Picture 3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712" y="4609803"/>
            <a:ext cx="1441450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2" name="Picture 3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512" y="5030490"/>
            <a:ext cx="227013" cy="16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3" name="Picture 33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50" y="5127328"/>
            <a:ext cx="703262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4" name="Picture 34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337" y="5328940"/>
            <a:ext cx="893763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5" name="Picture 35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487" y="4306590"/>
            <a:ext cx="25019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6" name="Picture 36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012" y="4878090"/>
            <a:ext cx="190500" cy="11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7" name="Picture 37" descr="txp_fi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75" y="5160665"/>
            <a:ext cx="107950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310" name="Line 38"/>
          <p:cNvSpPr>
            <a:spLocks noChangeShapeType="1"/>
          </p:cNvSpPr>
          <p:nvPr/>
        </p:nvSpPr>
        <p:spPr bwMode="auto">
          <a:xfrm flipV="1">
            <a:off x="1554212" y="3635078"/>
            <a:ext cx="2438400" cy="2667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54311" name="Line 39"/>
          <p:cNvSpPr>
            <a:spLocks noChangeShapeType="1"/>
          </p:cNvSpPr>
          <p:nvPr/>
        </p:nvSpPr>
        <p:spPr bwMode="auto">
          <a:xfrm rot="584241" flipV="1">
            <a:off x="1492300" y="3573165"/>
            <a:ext cx="2438400" cy="2667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54312" name="Line 40"/>
          <p:cNvSpPr>
            <a:spLocks noChangeShapeType="1"/>
          </p:cNvSpPr>
          <p:nvPr/>
        </p:nvSpPr>
        <p:spPr bwMode="auto">
          <a:xfrm rot="20681410" flipV="1">
            <a:off x="1481187" y="3596978"/>
            <a:ext cx="2438400" cy="2667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54313" name="AutoShape 41"/>
          <p:cNvSpPr>
            <a:spLocks noChangeArrowheads="1"/>
          </p:cNvSpPr>
          <p:nvPr/>
        </p:nvSpPr>
        <p:spPr bwMode="auto">
          <a:xfrm>
            <a:off x="4651425" y="5759153"/>
            <a:ext cx="3316287" cy="715089"/>
          </a:xfrm>
          <a:prstGeom prst="wedgeRoundRectCallout">
            <a:avLst>
              <a:gd name="adj1" fmla="val -101843"/>
              <a:gd name="adj2" fmla="val -182213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ja-JP">
                <a:latin typeface="田氏保钓体简" panose="02010800040101010101" pitchFamily="2" charset="-122"/>
                <a:ea typeface="田氏保钓体简" panose="02010800040101010101" pitchFamily="2" charset="-122"/>
              </a:rPr>
              <a:t>Which of the linear separators is optimal?</a:t>
            </a:r>
          </a:p>
        </p:txBody>
      </p:sp>
      <p:sp>
        <p:nvSpPr>
          <p:cNvPr id="30762" name="Text Box 43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线性分离器</a:t>
            </a:r>
            <a:endParaRPr lang="zh-CN" altLang="en-US" sz="3600" dirty="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30763" name="Rectangle 44"/>
          <p:cNvSpPr>
            <a:spLocks noChangeArrowheads="1"/>
          </p:cNvSpPr>
          <p:nvPr/>
        </p:nvSpPr>
        <p:spPr bwMode="auto">
          <a:xfrm>
            <a:off x="971600" y="1988840"/>
            <a:ext cx="64135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线性分离器：</a:t>
            </a:r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Linear Separator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D55C02-8960-4DE2-BB40-874273BDA168}" type="datetime11">
              <a:rPr lang="zh-CN" altLang="en-US" smtClean="0">
                <a:solidFill>
                  <a:srgbClr val="000000"/>
                </a:solidFill>
              </a:rPr>
              <a:t>15:41:23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821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4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4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4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10" grpId="0" animBg="1"/>
      <p:bldP spid="54311" grpId="0" animBg="1"/>
      <p:bldP spid="54312" grpId="0" animBg="1"/>
      <p:bldP spid="543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85AB4B20-D658-4091-8DEB-7D41B48EE0D8}" type="slidenum">
              <a:rPr lang="en-US" altLang="zh-CN"/>
              <a:pPr eaLnBrk="1" hangingPunct="1"/>
              <a:t>40</a:t>
            </a:fld>
            <a:endParaRPr lang="en-US" altLang="zh-CN"/>
          </a:p>
        </p:txBody>
      </p:sp>
      <p:sp>
        <p:nvSpPr>
          <p:cNvPr id="47107" name="Text Box 5"/>
          <p:cNvSpPr txBox="1">
            <a:spLocks noChangeArrowheads="1"/>
          </p:cNvSpPr>
          <p:nvPr/>
        </p:nvSpPr>
        <p:spPr bwMode="auto">
          <a:xfrm>
            <a:off x="1730375" y="5378450"/>
            <a:ext cx="2419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</a:rPr>
              <a:t>Decision surface:</a:t>
            </a:r>
          </a:p>
        </p:txBody>
      </p:sp>
      <p:sp>
        <p:nvSpPr>
          <p:cNvPr id="47108" name="Rectangle 57"/>
          <p:cNvSpPr>
            <a:spLocks noChangeArrowheads="1"/>
          </p:cNvSpPr>
          <p:nvPr/>
        </p:nvSpPr>
        <p:spPr bwMode="auto">
          <a:xfrm>
            <a:off x="1693863" y="2212975"/>
            <a:ext cx="2871787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ja-JP" sz="2000" b="1" i="1">
                <a:solidFill>
                  <a:srgbClr val="000000"/>
                </a:solidFill>
              </a:rPr>
              <a:t>Problem 3</a:t>
            </a:r>
          </a:p>
        </p:txBody>
      </p:sp>
      <p:sp>
        <p:nvSpPr>
          <p:cNvPr id="47109" name="Text Box 58"/>
          <p:cNvSpPr txBox="1">
            <a:spLocks noChangeArrowheads="1"/>
          </p:cNvSpPr>
          <p:nvPr/>
        </p:nvSpPr>
        <p:spPr bwMode="auto">
          <a:xfrm>
            <a:off x="1730375" y="2582863"/>
            <a:ext cx="23987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Maximize:</a:t>
            </a:r>
          </a:p>
        </p:txBody>
      </p:sp>
      <p:sp>
        <p:nvSpPr>
          <p:cNvPr id="47110" name="Text Box 59"/>
          <p:cNvSpPr txBox="1">
            <a:spLocks noChangeArrowheads="1"/>
          </p:cNvSpPr>
          <p:nvPr/>
        </p:nvSpPr>
        <p:spPr bwMode="auto">
          <a:xfrm>
            <a:off x="1730375" y="3667125"/>
            <a:ext cx="2544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Subject to:</a:t>
            </a:r>
          </a:p>
        </p:txBody>
      </p:sp>
      <p:sp>
        <p:nvSpPr>
          <p:cNvPr id="47111" name="Rectangle 60"/>
          <p:cNvSpPr>
            <a:spLocks noChangeArrowheads="1"/>
          </p:cNvSpPr>
          <p:nvPr/>
        </p:nvSpPr>
        <p:spPr bwMode="auto">
          <a:xfrm>
            <a:off x="1619250" y="2165350"/>
            <a:ext cx="5429250" cy="3048000"/>
          </a:xfrm>
          <a:prstGeom prst="rect">
            <a:avLst/>
          </a:prstGeom>
          <a:noFill/>
          <a:ln w="38100" cmpd="dbl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47112" name="Picture 6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5" y="2949575"/>
            <a:ext cx="530225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13" name="Picture 6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25" y="4062413"/>
            <a:ext cx="3489325" cy="102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14" name="Picture 6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25" y="5772150"/>
            <a:ext cx="3297238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15" name="Line 64"/>
          <p:cNvSpPr>
            <a:spLocks noChangeShapeType="1"/>
          </p:cNvSpPr>
          <p:nvPr/>
        </p:nvSpPr>
        <p:spPr bwMode="auto">
          <a:xfrm>
            <a:off x="3613150" y="6269038"/>
            <a:ext cx="1247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6" name="Line 65"/>
          <p:cNvSpPr>
            <a:spLocks noChangeShapeType="1"/>
          </p:cNvSpPr>
          <p:nvPr/>
        </p:nvSpPr>
        <p:spPr bwMode="auto">
          <a:xfrm>
            <a:off x="5613400" y="346075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7" name="Text Box 67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优化问题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35DED7-2A04-44CC-ACD2-4D87037C1B25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9996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DB56716-B457-4657-818C-35BC299B8856}" type="slidenum">
              <a:rPr lang="en-US" altLang="zh-CN"/>
              <a:pPr eaLnBrk="1" hangingPunct="1"/>
              <a:t>41</a:t>
            </a:fld>
            <a:endParaRPr lang="en-US" altLang="zh-CN"/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684213" y="2492375"/>
            <a:ext cx="23987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Define:</a:t>
            </a: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717550" y="3305175"/>
            <a:ext cx="2398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Typical kernel</a:t>
            </a:r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2706688" y="3346450"/>
            <a:ext cx="23987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 sz="1600">
                <a:latin typeface="Verdana" pitchFamily="34" charset="0"/>
                <a:ea typeface="ＭＳ Ｐゴシック" pitchFamily="34" charset="-128"/>
              </a:rPr>
              <a:t>Polynomial:</a:t>
            </a:r>
          </a:p>
        </p:txBody>
      </p:sp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2698750" y="3840163"/>
            <a:ext cx="23987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1600">
                <a:latin typeface="Verdana" pitchFamily="34" charset="0"/>
                <a:ea typeface="ＭＳ Ｐゴシック" pitchFamily="34" charset="-128"/>
              </a:rPr>
              <a:t>Gaussian</a:t>
            </a:r>
            <a:r>
              <a:rPr kumimoji="1" lang="en-US" altLang="ja-JP" sz="1600">
                <a:latin typeface="Verdana" pitchFamily="34" charset="0"/>
                <a:ea typeface="ＭＳ Ｐゴシック" pitchFamily="34" charset="-128"/>
              </a:rPr>
              <a:t>:</a:t>
            </a:r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892175" y="4797425"/>
            <a:ext cx="6919913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ja-JP">
                <a:latin typeface="Verdana" pitchFamily="34" charset="0"/>
                <a:ea typeface="ＭＳ Ｐゴシック" pitchFamily="34" charset="-128"/>
              </a:rPr>
              <a:t>A kernel function</a:t>
            </a:r>
            <a:r>
              <a:rPr lang="en-US" altLang="ja-JP" i="1">
                <a:latin typeface="Verdana" pitchFamily="34" charset="0"/>
                <a:ea typeface="ＭＳ Ｐゴシック" pitchFamily="34" charset="-128"/>
              </a:rPr>
              <a:t> </a:t>
            </a:r>
            <a:r>
              <a:rPr lang="en-US" altLang="ja-JP" b="1" i="1">
                <a:latin typeface="Verdana" pitchFamily="34" charset="0"/>
                <a:ea typeface="ＭＳ Ｐゴシック" pitchFamily="34" charset="-128"/>
              </a:rPr>
              <a:t>implicitly</a:t>
            </a:r>
            <a:r>
              <a:rPr lang="en-US" altLang="ja-JP">
                <a:latin typeface="Verdana" pitchFamily="34" charset="0"/>
                <a:ea typeface="ＭＳ Ｐゴシック" pitchFamily="34" charset="-128"/>
              </a:rPr>
              <a:t> maps data to a high-dimensional space (even infinite-dimensional space), without the need to compute the mapping function.</a:t>
            </a:r>
            <a:endParaRPr lang="el-GR" altLang="zh-CN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48136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2530475"/>
            <a:ext cx="2605087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7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200" y="3340100"/>
            <a:ext cx="2747963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8" name="Picture 10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3683000"/>
            <a:ext cx="3251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139" name="Text Box 2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核函数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8E28404-01E5-47E5-A651-08AF7160B645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002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DB56716-B457-4657-818C-35BC299B8856}" type="slidenum">
              <a:rPr lang="en-US" altLang="zh-CN"/>
              <a:pPr eaLnBrk="1" hangingPunct="1"/>
              <a:t>42</a:t>
            </a:fld>
            <a:endParaRPr lang="en-US" altLang="zh-CN"/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1387964" y="2060848"/>
            <a:ext cx="23987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多项式</a:t>
            </a:r>
            <a:r>
              <a:rPr kumimoji="1" lang="en-US" altLang="ja-JP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:</a:t>
            </a:r>
            <a:endParaRPr kumimoji="1" lang="en-US" altLang="ja-JP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48139" name="Text Box 2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 smtClean="0">
                <a:solidFill>
                  <a:srgbClr val="000000"/>
                </a:solidFill>
                <a:ea typeface="方正启体简体" pitchFamily="65" charset="-122"/>
              </a:rPr>
              <a:t>核函数如何映射</a:t>
            </a:r>
            <a:endParaRPr lang="zh-CN" altLang="en-US" sz="3600" dirty="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8E28404-01E5-47E5-A651-08AF7160B645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40092" y="2099192"/>
                <a:ext cx="2030748" cy="423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𝐾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r>
                        <a:rPr lang="en-US" altLang="zh-CN" b="0" i="1" smtClean="0">
                          <a:latin typeface="Cambria Math"/>
                        </a:rPr>
                        <m:t>𝑥</m:t>
                      </m:r>
                      <m:r>
                        <a:rPr lang="en-US" altLang="zh-CN" b="0" i="1" smtClean="0">
                          <a:latin typeface="Cambria Math"/>
                        </a:rPr>
                        <m:t>,</m:t>
                      </m:r>
                      <m:r>
                        <a:rPr lang="en-US" altLang="zh-CN" b="0" i="1" smtClean="0">
                          <a:latin typeface="Cambria Math"/>
                        </a:rPr>
                        <m:t>𝑦</m:t>
                      </m:r>
                      <m:r>
                        <a:rPr lang="en-US" altLang="zh-CN" b="0" i="1" smtClean="0">
                          <a:latin typeface="Cambria Math"/>
                        </a:rPr>
                        <m:t>)=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en-US" dirty="0"/>
                            <m:t>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92" y="2099192"/>
                <a:ext cx="2030748" cy="423321"/>
              </a:xfrm>
              <a:prstGeom prst="rect">
                <a:avLst/>
              </a:prstGeom>
              <a:blipFill rotWithShape="1">
                <a:blip r:embed="rId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459972" y="2594521"/>
            <a:ext cx="4684296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假设每个向量维度为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，有两向量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则有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:</a:t>
            </a:r>
          </a:p>
          <a:p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找到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特征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映射    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, 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因为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则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将 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R</a:t>
            </a:r>
            <a:r>
              <a:rPr lang="en-US" altLang="zh-CN" sz="2400" baseline="30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点映射到 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R</a:t>
            </a:r>
            <a:r>
              <a:rPr lang="en-US" altLang="zh-CN" sz="2400" baseline="30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3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33697" y="3170585"/>
                <a:ext cx="14435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𝑋</m:t>
                      </m:r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697" y="3170585"/>
                <a:ext cx="1443537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556316" y="3170585"/>
                <a:ext cx="14372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𝑌</m:t>
                      </m:r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316" y="3170585"/>
                <a:ext cx="1437253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2396076" y="3746649"/>
            <a:ext cx="4338756" cy="463428"/>
            <a:chOff x="2170956" y="4077072"/>
            <a:chExt cx="4338756" cy="463428"/>
          </a:xfrm>
        </p:grpSpPr>
        <p:pic>
          <p:nvPicPr>
            <p:cNvPr id="6" name="图片 5" descr="屏幕剪辑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76"/>
            <a:stretch/>
          </p:blipFill>
          <p:spPr>
            <a:xfrm>
              <a:off x="3108850" y="4092762"/>
              <a:ext cx="3400862" cy="447738"/>
            </a:xfrm>
            <a:prstGeom prst="rect">
              <a:avLst/>
            </a:prstGeom>
          </p:spPr>
        </p:pic>
        <p:pic>
          <p:nvPicPr>
            <p:cNvPr id="18" name="图片 17" descr="屏幕剪辑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531"/>
            <a:stretch/>
          </p:blipFill>
          <p:spPr>
            <a:xfrm>
              <a:off x="2170956" y="4077072"/>
              <a:ext cx="926238" cy="447738"/>
            </a:xfrm>
            <a:prstGeom prst="rect">
              <a:avLst/>
            </a:prstGeom>
          </p:spPr>
        </p:pic>
      </p:grpSp>
      <p:pic>
        <p:nvPicPr>
          <p:cNvPr id="22" name="图片 21" descr="屏幕剪辑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49" r="28330"/>
          <a:stretch/>
        </p:blipFill>
        <p:spPr>
          <a:xfrm>
            <a:off x="3430963" y="4503995"/>
            <a:ext cx="261257" cy="46679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484308" y="4437112"/>
            <a:ext cx="2896004" cy="533673"/>
            <a:chOff x="4484308" y="4437112"/>
            <a:chExt cx="2896004" cy="533673"/>
          </a:xfrm>
        </p:grpSpPr>
        <p:pic>
          <p:nvPicPr>
            <p:cNvPr id="8" name="图片 7" descr="屏幕剪辑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4308" y="4503995"/>
              <a:ext cx="2896004" cy="4667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128224" y="4437112"/>
                  <a:ext cx="31598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00" b="0" i="1" smtClean="0">
                            <a:latin typeface="Cambria Math"/>
                          </a:rPr>
                          <m:t>𝑇</m:t>
                        </m:r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224" y="4437112"/>
                  <a:ext cx="315984" cy="2616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/>
          <p:cNvGrpSpPr/>
          <p:nvPr/>
        </p:nvGrpSpPr>
        <p:grpSpPr>
          <a:xfrm>
            <a:off x="1892020" y="5183614"/>
            <a:ext cx="3067972" cy="460459"/>
            <a:chOff x="1892020" y="5183614"/>
            <a:chExt cx="3067972" cy="460459"/>
          </a:xfrm>
        </p:grpSpPr>
        <p:pic>
          <p:nvPicPr>
            <p:cNvPr id="9" name="图片 8" descr="屏幕剪辑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2020" y="5186809"/>
              <a:ext cx="2934110" cy="45726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4644008" y="5183614"/>
                  <a:ext cx="31598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00" b="0" i="1" smtClean="0">
                            <a:latin typeface="Cambria Math"/>
                          </a:rPr>
                          <m:t>𝑇</m:t>
                        </m:r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008" y="5183614"/>
                  <a:ext cx="315984" cy="26161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09856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DB56716-B457-4657-818C-35BC299B8856}" type="slidenum">
              <a:rPr lang="en-US" altLang="zh-CN"/>
              <a:pPr eaLnBrk="1" hangingPunct="1"/>
              <a:t>43</a:t>
            </a:fld>
            <a:endParaRPr lang="en-US" altLang="zh-CN"/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642144" y="2276286"/>
            <a:ext cx="8034312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高斯函数</a:t>
            </a:r>
            <a:r>
              <a:rPr kumimoji="1" lang="en-US" altLang="ja-JP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: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泰勒</a:t>
            </a:r>
            <a:r>
              <a:rPr kumimoji="1"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展开式：</a:t>
            </a:r>
            <a:endParaRPr kumimoji="1"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kumimoji="1" lang="en-US" altLang="ja-JP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kumimoji="1" lang="en-US" altLang="ja-JP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kumimoji="1" lang="en-US" altLang="ja-JP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得到了一个无穷维度的映射。即高斯核将数据映射到无穷高的维度。</a:t>
            </a:r>
            <a:endParaRPr kumimoji="1" lang="en-US" altLang="ja-JP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48139" name="Text Box 2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 smtClean="0">
                <a:solidFill>
                  <a:srgbClr val="000000"/>
                </a:solidFill>
                <a:ea typeface="方正启体简体" pitchFamily="65" charset="-122"/>
              </a:rPr>
              <a:t>核函数如何映射</a:t>
            </a:r>
            <a:endParaRPr lang="zh-CN" altLang="en-US" sz="3600" dirty="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8E28404-01E5-47E5-A651-08AF7160B645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7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896" y="2200359"/>
            <a:ext cx="3251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996366"/>
            <a:ext cx="3672408" cy="666902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877463"/>
            <a:ext cx="8515525" cy="8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935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94F92DA-0249-4ACD-85F8-B593AC64152C}" type="slidenum">
              <a:rPr lang="en-US" altLang="zh-CN"/>
              <a:pPr eaLnBrk="1" hangingPunct="1"/>
              <a:t>44</a:t>
            </a:fld>
            <a:endParaRPr lang="en-US" altLang="zh-CN" dirty="0"/>
          </a:p>
        </p:txBody>
      </p:sp>
      <p:pic>
        <p:nvPicPr>
          <p:cNvPr id="4915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2378075"/>
            <a:ext cx="5054600" cy="72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156" name="Rectangle 13"/>
          <p:cNvSpPr>
            <a:spLocks noChangeArrowheads="1"/>
          </p:cNvSpPr>
          <p:nvPr/>
        </p:nvSpPr>
        <p:spPr bwMode="auto">
          <a:xfrm>
            <a:off x="1155700" y="2159000"/>
            <a:ext cx="2871788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ja-JP" sz="2000" b="1" i="1" dirty="0">
                <a:solidFill>
                  <a:srgbClr val="000000"/>
                </a:solidFill>
              </a:rPr>
              <a:t>Problem 4</a:t>
            </a:r>
          </a:p>
        </p:txBody>
      </p:sp>
      <p:sp>
        <p:nvSpPr>
          <p:cNvPr id="49157" name="Text Box 14"/>
          <p:cNvSpPr txBox="1">
            <a:spLocks noChangeArrowheads="1"/>
          </p:cNvSpPr>
          <p:nvPr/>
        </p:nvSpPr>
        <p:spPr bwMode="auto">
          <a:xfrm>
            <a:off x="1192213" y="2516188"/>
            <a:ext cx="23987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Maximize:</a:t>
            </a:r>
          </a:p>
        </p:txBody>
      </p:sp>
      <p:sp>
        <p:nvSpPr>
          <p:cNvPr id="49158" name="Text Box 15"/>
          <p:cNvSpPr txBox="1">
            <a:spLocks noChangeArrowheads="1"/>
          </p:cNvSpPr>
          <p:nvPr/>
        </p:nvSpPr>
        <p:spPr bwMode="auto">
          <a:xfrm>
            <a:off x="1192213" y="3046413"/>
            <a:ext cx="25447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Subject to:</a:t>
            </a:r>
          </a:p>
        </p:txBody>
      </p:sp>
      <p:sp>
        <p:nvSpPr>
          <p:cNvPr id="49159" name="Rectangle 16"/>
          <p:cNvSpPr>
            <a:spLocks noChangeArrowheads="1"/>
          </p:cNvSpPr>
          <p:nvPr/>
        </p:nvSpPr>
        <p:spPr bwMode="auto">
          <a:xfrm>
            <a:off x="1119188" y="2133600"/>
            <a:ext cx="6553200" cy="2085975"/>
          </a:xfrm>
          <a:prstGeom prst="rect">
            <a:avLst/>
          </a:prstGeom>
          <a:noFill/>
          <a:ln w="38100" cmpd="dbl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9160" name="Text Box 17"/>
          <p:cNvSpPr txBox="1">
            <a:spLocks noChangeArrowheads="1"/>
          </p:cNvSpPr>
          <p:nvPr/>
        </p:nvSpPr>
        <p:spPr bwMode="auto">
          <a:xfrm>
            <a:off x="1258888" y="4292600"/>
            <a:ext cx="2419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</a:rPr>
              <a:t>Decision surface:</a:t>
            </a:r>
          </a:p>
        </p:txBody>
      </p:sp>
      <p:sp>
        <p:nvSpPr>
          <p:cNvPr id="49161" name="Rectangle 19"/>
          <p:cNvSpPr>
            <a:spLocks noChangeArrowheads="1"/>
          </p:cNvSpPr>
          <p:nvPr/>
        </p:nvSpPr>
        <p:spPr bwMode="auto">
          <a:xfrm>
            <a:off x="1258888" y="5445125"/>
            <a:ext cx="604996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ja-JP" sz="1600" dirty="0">
                <a:latin typeface="Verdana" pitchFamily="34" charset="0"/>
                <a:ea typeface="ＭＳ Ｐゴシック" pitchFamily="34" charset="-128"/>
              </a:rPr>
              <a:t>Note: Kernel function always satisfies Mercer</a:t>
            </a:r>
            <a:r>
              <a:rPr lang="en-US" altLang="ja-JP" sz="1600" dirty="0">
                <a:latin typeface="Arial" charset="0"/>
                <a:ea typeface="ＭＳ Ｐゴシック" pitchFamily="34" charset="-128"/>
              </a:rPr>
              <a:t>’</a:t>
            </a:r>
            <a:r>
              <a:rPr lang="en-US" altLang="ja-JP" sz="1600" dirty="0">
                <a:latin typeface="Verdana" pitchFamily="34" charset="0"/>
                <a:ea typeface="ＭＳ Ｐゴシック" pitchFamily="34" charset="-128"/>
              </a:rPr>
              <a:t>s condition, matrix</a:t>
            </a:r>
          </a:p>
          <a:p>
            <a:pPr eaLnBrk="1" hangingPunct="1"/>
            <a:endParaRPr lang="en-US" altLang="ja-JP" sz="1600" dirty="0">
              <a:latin typeface="Verdana" pitchFamily="34" charset="0"/>
              <a:ea typeface="ＭＳ Ｐゴシック" pitchFamily="34" charset="-128"/>
            </a:endParaRPr>
          </a:p>
          <a:p>
            <a:pPr eaLnBrk="1" hangingPunct="1"/>
            <a:r>
              <a:rPr lang="en-US" altLang="ja-JP" sz="1600" dirty="0">
                <a:latin typeface="Verdana" pitchFamily="34" charset="0"/>
                <a:ea typeface="ＭＳ Ｐゴシック" pitchFamily="34" charset="-128"/>
              </a:rPr>
              <a:t>is positive semi-definite, thus </a:t>
            </a:r>
            <a:r>
              <a:rPr lang="en-US" altLang="ja-JP" sz="1600" b="1" i="1" dirty="0" smtClean="0">
                <a:latin typeface="Verdana" pitchFamily="34" charset="0"/>
                <a:ea typeface="ＭＳ Ｐゴシック" pitchFamily="34" charset="-128"/>
              </a:rPr>
              <a:t>Problem </a:t>
            </a:r>
            <a:r>
              <a:rPr lang="en-US" altLang="ja-JP" sz="1600" b="1" i="1" dirty="0">
                <a:latin typeface="Verdana" pitchFamily="34" charset="0"/>
                <a:ea typeface="ＭＳ Ｐゴシック" pitchFamily="34" charset="-128"/>
              </a:rPr>
              <a:t>4</a:t>
            </a:r>
            <a:r>
              <a:rPr lang="en-US" altLang="ja-JP" sz="1600" dirty="0">
                <a:latin typeface="Verdana" pitchFamily="34" charset="0"/>
                <a:ea typeface="ＭＳ Ｐゴシック" pitchFamily="34" charset="-128"/>
              </a:rPr>
              <a:t> is a </a:t>
            </a:r>
            <a:r>
              <a:rPr lang="en-US" altLang="ja-JP" sz="1600" dirty="0">
                <a:solidFill>
                  <a:srgbClr val="C00000"/>
                </a:solidFill>
                <a:latin typeface="Verdana" pitchFamily="34" charset="0"/>
                <a:ea typeface="ＭＳ Ｐゴシック" pitchFamily="34" charset="-128"/>
              </a:rPr>
              <a:t>convex QP problem</a:t>
            </a:r>
            <a:r>
              <a:rPr lang="en-US" altLang="ja-JP" sz="1600" dirty="0">
                <a:latin typeface="Verdana" pitchFamily="34" charset="0"/>
                <a:ea typeface="ＭＳ Ｐゴシック" pitchFamily="34" charset="-128"/>
              </a:rPr>
              <a:t>, it has </a:t>
            </a:r>
            <a:r>
              <a:rPr lang="en-US" altLang="ja-JP" sz="1600" dirty="0">
                <a:solidFill>
                  <a:srgbClr val="C00000"/>
                </a:solidFill>
                <a:latin typeface="Verdana" pitchFamily="34" charset="0"/>
                <a:ea typeface="ＭＳ Ｐゴシック" pitchFamily="34" charset="-128"/>
              </a:rPr>
              <a:t>no local minima</a:t>
            </a:r>
            <a:r>
              <a:rPr lang="en-US" altLang="ja-JP" sz="1600" dirty="0">
                <a:latin typeface="Verdana" pitchFamily="34" charset="0"/>
                <a:ea typeface="ＭＳ Ｐゴシック" pitchFamily="34" charset="-128"/>
              </a:rPr>
              <a:t>.</a:t>
            </a:r>
            <a:endParaRPr lang="el-GR" altLang="zh-CN" sz="1600" dirty="0"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49162" name="AutoShape 20"/>
          <p:cNvSpPr>
            <a:spLocks noChangeArrowheads="1"/>
          </p:cNvSpPr>
          <p:nvPr/>
        </p:nvSpPr>
        <p:spPr bwMode="auto">
          <a:xfrm>
            <a:off x="5724525" y="866775"/>
            <a:ext cx="2933700" cy="995363"/>
          </a:xfrm>
          <a:prstGeom prst="wedgeEllipseCallout">
            <a:avLst>
              <a:gd name="adj1" fmla="val -64787"/>
              <a:gd name="adj2" fmla="val 72009"/>
            </a:avLst>
          </a:prstGeom>
          <a:solidFill>
            <a:srgbClr val="A6D08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en-US" altLang="ja-JP" sz="1600">
                <a:latin typeface="Verdana" pitchFamily="34" charset="0"/>
                <a:ea typeface="ＭＳ Ｐゴシック" pitchFamily="34" charset="-128"/>
              </a:rPr>
              <a:t>A general form of QP problem in SVM</a:t>
            </a:r>
            <a:endParaRPr kumimoji="1" lang="en-US" altLang="zh-CN" sz="1600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49163" name="Picture 2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863948"/>
            <a:ext cx="2156767" cy="301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164" name="Text Box 2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一般形式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pic>
        <p:nvPicPr>
          <p:cNvPr id="49165" name="Picture 2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652963"/>
            <a:ext cx="3833812" cy="68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66" name="Picture 25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13" y="3122613"/>
            <a:ext cx="3489325" cy="102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任意多边形 1"/>
          <p:cNvSpPr/>
          <p:nvPr/>
        </p:nvSpPr>
        <p:spPr>
          <a:xfrm>
            <a:off x="6720289" y="3293972"/>
            <a:ext cx="2311912" cy="1925715"/>
          </a:xfrm>
          <a:custGeom>
            <a:avLst/>
            <a:gdLst>
              <a:gd name="connsiteX0" fmla="*/ 0 w 2311912"/>
              <a:gd name="connsiteY0" fmla="*/ 1641585 h 1925715"/>
              <a:gd name="connsiteX1" fmla="*/ 903383 w 2311912"/>
              <a:gd name="connsiteY1" fmla="*/ 71 h 1925715"/>
              <a:gd name="connsiteX2" fmla="*/ 1994053 w 2311912"/>
              <a:gd name="connsiteY2" fmla="*/ 1575483 h 1925715"/>
              <a:gd name="connsiteX3" fmla="*/ 2280492 w 2311912"/>
              <a:gd name="connsiteY3" fmla="*/ 1894973 h 1925715"/>
              <a:gd name="connsiteX4" fmla="*/ 2291509 w 2311912"/>
              <a:gd name="connsiteY4" fmla="*/ 1894973 h 192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912" h="1925715">
                <a:moveTo>
                  <a:pt x="0" y="1641585"/>
                </a:moveTo>
                <a:cubicBezTo>
                  <a:pt x="285520" y="826336"/>
                  <a:pt x="571041" y="11088"/>
                  <a:pt x="903383" y="71"/>
                </a:cubicBezTo>
                <a:cubicBezTo>
                  <a:pt x="1235725" y="-10946"/>
                  <a:pt x="1764535" y="1259666"/>
                  <a:pt x="1994053" y="1575483"/>
                </a:cubicBezTo>
                <a:cubicBezTo>
                  <a:pt x="2223571" y="1891300"/>
                  <a:pt x="2230916" y="1841725"/>
                  <a:pt x="2280492" y="1894973"/>
                </a:cubicBezTo>
                <a:cubicBezTo>
                  <a:pt x="2330068" y="1948221"/>
                  <a:pt x="2310788" y="1921597"/>
                  <a:pt x="2291509" y="1894973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308304" y="4864679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かんぺき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CE02A0-0189-47A3-BE28-947605F788AB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9112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1808163"/>
            <a:ext cx="8083550" cy="1981200"/>
          </a:xfrm>
        </p:spPr>
        <p:txBody>
          <a:bodyPr/>
          <a:lstStyle/>
          <a:p>
            <a:pPr algn="ctr" eaLnBrk="1" hangingPunct="1"/>
            <a:r>
              <a:rPr lang="zh-CN" altLang="en-US" sz="4800">
                <a:solidFill>
                  <a:srgbClr val="000000"/>
                </a:solidFill>
                <a:ea typeface="方正启体简体" pitchFamily="65" charset="-122"/>
              </a:rPr>
              <a:t>分解优化算法</a:t>
            </a:r>
            <a:br>
              <a:rPr lang="zh-CN" altLang="en-US" sz="480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Decomposition Optimization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105783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0" name="Picture 4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lum bright="-40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1412875"/>
            <a:ext cx="482600" cy="104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0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DF4E93B8-B4AC-4799-AE22-4EFB445025FF}" type="slidenum">
              <a:rPr lang="en-US" altLang="zh-CN"/>
              <a:pPr eaLnBrk="1" hangingPunct="1"/>
              <a:t>46</a:t>
            </a:fld>
            <a:endParaRPr lang="en-US" altLang="zh-CN"/>
          </a:p>
        </p:txBody>
      </p:sp>
      <p:pic>
        <p:nvPicPr>
          <p:cNvPr id="51203" name="Picture 5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lum bright="-40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13" y="2552700"/>
            <a:ext cx="511175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4" name="Picture 5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lum bright="-40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188" y="5165725"/>
            <a:ext cx="511175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5" name="Picture 5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lum bright="-40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0" y="3865563"/>
            <a:ext cx="511175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06" name="Text Box 3"/>
          <p:cNvSpPr txBox="1">
            <a:spLocks noChangeArrowheads="1"/>
          </p:cNvSpPr>
          <p:nvPr/>
        </p:nvSpPr>
        <p:spPr bwMode="auto">
          <a:xfrm>
            <a:off x="2497138" y="2908300"/>
            <a:ext cx="4019550" cy="40011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zh-CN" altLang="en-US" sz="200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选择</a:t>
            </a:r>
            <a:r>
              <a:rPr kumimoji="1" lang="en-US" altLang="ja-JP" sz="2000">
                <a:latin typeface="田氏保钓体简" panose="02010800040101010101" pitchFamily="2" charset="-122"/>
                <a:ea typeface="田氏保钓体简" panose="02010800040101010101" pitchFamily="2" charset="-122"/>
              </a:rPr>
              <a:t>Working Se</a:t>
            </a:r>
            <a:r>
              <a:rPr kumimoji="1" lang="en-US" altLang="zh-CN" sz="200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</a:t>
            </a:r>
            <a:endParaRPr kumimoji="1" lang="ja-JP" altLang="en-US" sz="200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51207" name="Text Box 4"/>
          <p:cNvSpPr txBox="1">
            <a:spLocks noChangeArrowheads="1"/>
          </p:cNvSpPr>
          <p:nvPr/>
        </p:nvSpPr>
        <p:spPr bwMode="auto">
          <a:xfrm>
            <a:off x="3348038" y="4149725"/>
            <a:ext cx="2374900" cy="40011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求解子优化问题</a:t>
            </a:r>
            <a:endParaRPr kumimoji="1" lang="ja-JP" altLang="en-US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51208" name="AutoShape 5"/>
          <p:cNvSpPr>
            <a:spLocks noChangeArrowheads="1"/>
          </p:cNvSpPr>
          <p:nvPr/>
        </p:nvSpPr>
        <p:spPr bwMode="auto">
          <a:xfrm>
            <a:off x="3203575" y="5013325"/>
            <a:ext cx="2711450" cy="936625"/>
          </a:xfrm>
          <a:prstGeom prst="flowChartDecision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zh-CN" altLang="en-US" sz="200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终止条件</a:t>
            </a:r>
          </a:p>
        </p:txBody>
      </p:sp>
      <p:sp>
        <p:nvSpPr>
          <p:cNvPr id="51209" name="AutoShape 6"/>
          <p:cNvSpPr>
            <a:spLocks noChangeArrowheads="1"/>
          </p:cNvSpPr>
          <p:nvPr/>
        </p:nvSpPr>
        <p:spPr bwMode="auto">
          <a:xfrm>
            <a:off x="3059113" y="1954213"/>
            <a:ext cx="2889250" cy="504825"/>
          </a:xfrm>
          <a:prstGeom prst="flowChartTerminator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zh-CN" altLang="en-US" sz="200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初始化</a:t>
            </a:r>
          </a:p>
        </p:txBody>
      </p:sp>
      <p:sp>
        <p:nvSpPr>
          <p:cNvPr id="51210" name="AutoShape 7"/>
          <p:cNvSpPr>
            <a:spLocks noChangeArrowheads="1"/>
          </p:cNvSpPr>
          <p:nvPr/>
        </p:nvSpPr>
        <p:spPr bwMode="auto">
          <a:xfrm>
            <a:off x="3563938" y="6237288"/>
            <a:ext cx="1943100" cy="576262"/>
          </a:xfrm>
          <a:prstGeom prst="flowChartTerminator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zh-CN" altLang="en-US" sz="200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结束</a:t>
            </a:r>
            <a:endParaRPr kumimoji="1" lang="ja-JP" altLang="en-US" sz="200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cxnSp>
        <p:nvCxnSpPr>
          <p:cNvPr id="51211" name="AutoShape 8"/>
          <p:cNvCxnSpPr>
            <a:cxnSpLocks noChangeShapeType="1"/>
            <a:endCxn id="51210" idx="0"/>
          </p:cNvCxnSpPr>
          <p:nvPr/>
        </p:nvCxnSpPr>
        <p:spPr bwMode="auto">
          <a:xfrm>
            <a:off x="4524375" y="5962650"/>
            <a:ext cx="11113" cy="26193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2" name="AutoShape 9"/>
          <p:cNvCxnSpPr>
            <a:cxnSpLocks noChangeShapeType="1"/>
            <a:stCxn id="51207" idx="2"/>
            <a:endCxn id="51208" idx="0"/>
          </p:cNvCxnSpPr>
          <p:nvPr/>
        </p:nvCxnSpPr>
        <p:spPr bwMode="auto">
          <a:xfrm>
            <a:off x="4535488" y="4549835"/>
            <a:ext cx="23812" cy="46349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3" name="AutoShape 10"/>
          <p:cNvCxnSpPr>
            <a:cxnSpLocks noChangeShapeType="1"/>
            <a:stCxn id="51206" idx="2"/>
            <a:endCxn id="51207" idx="0"/>
          </p:cNvCxnSpPr>
          <p:nvPr/>
        </p:nvCxnSpPr>
        <p:spPr bwMode="auto">
          <a:xfrm>
            <a:off x="4506913" y="3308410"/>
            <a:ext cx="28575" cy="84131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4" name="AutoShape 11"/>
          <p:cNvCxnSpPr>
            <a:cxnSpLocks noChangeShapeType="1"/>
            <a:stCxn id="51209" idx="2"/>
            <a:endCxn id="51206" idx="0"/>
          </p:cNvCxnSpPr>
          <p:nvPr/>
        </p:nvCxnSpPr>
        <p:spPr bwMode="auto">
          <a:xfrm>
            <a:off x="4503738" y="2459038"/>
            <a:ext cx="3175" cy="44926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5" name="AutoShape 12"/>
          <p:cNvCxnSpPr>
            <a:cxnSpLocks noChangeShapeType="1"/>
            <a:stCxn id="51208" idx="1"/>
            <a:endCxn id="51206" idx="1"/>
          </p:cNvCxnSpPr>
          <p:nvPr/>
        </p:nvCxnSpPr>
        <p:spPr bwMode="auto">
          <a:xfrm rot="10800000">
            <a:off x="2497139" y="3108356"/>
            <a:ext cx="706437" cy="2373283"/>
          </a:xfrm>
          <a:prstGeom prst="bentConnector3">
            <a:avLst>
              <a:gd name="adj1" fmla="val 13236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1216" name="Picture 13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>
            <a:lum bright="-40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25" y="2555875"/>
            <a:ext cx="511175" cy="110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4577" name="Group 17"/>
          <p:cNvGrpSpPr>
            <a:grpSpLocks/>
          </p:cNvGrpSpPr>
          <p:nvPr/>
        </p:nvGrpSpPr>
        <p:grpSpPr bwMode="auto">
          <a:xfrm>
            <a:off x="6864350" y="2544763"/>
            <a:ext cx="293688" cy="944562"/>
            <a:chOff x="4373" y="1322"/>
            <a:chExt cx="185" cy="595"/>
          </a:xfrm>
        </p:grpSpPr>
        <p:sp>
          <p:nvSpPr>
            <p:cNvPr id="51237" name="Rectangle 18"/>
            <p:cNvSpPr>
              <a:spLocks noChangeArrowheads="1"/>
            </p:cNvSpPr>
            <p:nvPr/>
          </p:nvSpPr>
          <p:spPr bwMode="auto">
            <a:xfrm>
              <a:off x="4373" y="1322"/>
              <a:ext cx="181" cy="9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238" name="Rectangle 19"/>
            <p:cNvSpPr>
              <a:spLocks noChangeArrowheads="1"/>
            </p:cNvSpPr>
            <p:nvPr/>
          </p:nvSpPr>
          <p:spPr bwMode="auto">
            <a:xfrm>
              <a:off x="4377" y="1525"/>
              <a:ext cx="181" cy="9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239" name="Rectangle 20"/>
            <p:cNvSpPr>
              <a:spLocks noChangeArrowheads="1"/>
            </p:cNvSpPr>
            <p:nvPr/>
          </p:nvSpPr>
          <p:spPr bwMode="auto">
            <a:xfrm>
              <a:off x="4377" y="1826"/>
              <a:ext cx="181" cy="9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94587" name="Group 27"/>
          <p:cNvGrpSpPr>
            <a:grpSpLocks/>
          </p:cNvGrpSpPr>
          <p:nvPr/>
        </p:nvGrpSpPr>
        <p:grpSpPr bwMode="auto">
          <a:xfrm>
            <a:off x="6799263" y="5170488"/>
            <a:ext cx="431800" cy="1152525"/>
            <a:chOff x="3787" y="3067"/>
            <a:chExt cx="272" cy="726"/>
          </a:xfrm>
        </p:grpSpPr>
        <p:sp>
          <p:nvSpPr>
            <p:cNvPr id="51235" name="Line 28"/>
            <p:cNvSpPr>
              <a:spLocks noChangeShapeType="1"/>
            </p:cNvSpPr>
            <p:nvPr/>
          </p:nvSpPr>
          <p:spPr bwMode="auto">
            <a:xfrm>
              <a:off x="3787" y="3067"/>
              <a:ext cx="272" cy="72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6" name="Line 29"/>
            <p:cNvSpPr>
              <a:spLocks noChangeShapeType="1"/>
            </p:cNvSpPr>
            <p:nvPr/>
          </p:nvSpPr>
          <p:spPr bwMode="auto">
            <a:xfrm flipH="1">
              <a:off x="3787" y="3067"/>
              <a:ext cx="272" cy="72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4590" name="Group 30"/>
          <p:cNvGrpSpPr>
            <a:grpSpLocks/>
          </p:cNvGrpSpPr>
          <p:nvPr/>
        </p:nvGrpSpPr>
        <p:grpSpPr bwMode="auto">
          <a:xfrm>
            <a:off x="7772400" y="2543175"/>
            <a:ext cx="328613" cy="782638"/>
            <a:chOff x="4945" y="1321"/>
            <a:chExt cx="207" cy="493"/>
          </a:xfrm>
        </p:grpSpPr>
        <p:sp>
          <p:nvSpPr>
            <p:cNvPr id="51232" name="Rectangle 31"/>
            <p:cNvSpPr>
              <a:spLocks noChangeArrowheads="1"/>
            </p:cNvSpPr>
            <p:nvPr/>
          </p:nvSpPr>
          <p:spPr bwMode="auto">
            <a:xfrm>
              <a:off x="4946" y="1321"/>
              <a:ext cx="194" cy="8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233" name="Rectangle 32"/>
            <p:cNvSpPr>
              <a:spLocks noChangeArrowheads="1"/>
            </p:cNvSpPr>
            <p:nvPr/>
          </p:nvSpPr>
          <p:spPr bwMode="auto">
            <a:xfrm>
              <a:off x="4945" y="1419"/>
              <a:ext cx="194" cy="8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234" name="Rectangle 33"/>
            <p:cNvSpPr>
              <a:spLocks noChangeArrowheads="1"/>
            </p:cNvSpPr>
            <p:nvPr/>
          </p:nvSpPr>
          <p:spPr bwMode="auto">
            <a:xfrm>
              <a:off x="4958" y="1725"/>
              <a:ext cx="194" cy="8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51221" name="Text Box 49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分解优化算法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grpSp>
        <p:nvGrpSpPr>
          <p:cNvPr id="194612" name="Group 52"/>
          <p:cNvGrpSpPr>
            <a:grpSpLocks/>
          </p:cNvGrpSpPr>
          <p:nvPr/>
        </p:nvGrpSpPr>
        <p:grpSpPr bwMode="auto">
          <a:xfrm>
            <a:off x="6870700" y="3852863"/>
            <a:ext cx="293688" cy="944562"/>
            <a:chOff x="4373" y="1322"/>
            <a:chExt cx="185" cy="595"/>
          </a:xfrm>
        </p:grpSpPr>
        <p:sp>
          <p:nvSpPr>
            <p:cNvPr id="51229" name="Rectangle 53"/>
            <p:cNvSpPr>
              <a:spLocks noChangeArrowheads="1"/>
            </p:cNvSpPr>
            <p:nvPr/>
          </p:nvSpPr>
          <p:spPr bwMode="auto">
            <a:xfrm>
              <a:off x="4373" y="1322"/>
              <a:ext cx="181" cy="9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230" name="Rectangle 54"/>
            <p:cNvSpPr>
              <a:spLocks noChangeArrowheads="1"/>
            </p:cNvSpPr>
            <p:nvPr/>
          </p:nvSpPr>
          <p:spPr bwMode="auto">
            <a:xfrm>
              <a:off x="4377" y="1525"/>
              <a:ext cx="181" cy="9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231" name="Rectangle 55"/>
            <p:cNvSpPr>
              <a:spLocks noChangeArrowheads="1"/>
            </p:cNvSpPr>
            <p:nvPr/>
          </p:nvSpPr>
          <p:spPr bwMode="auto">
            <a:xfrm>
              <a:off x="4377" y="1826"/>
              <a:ext cx="181" cy="9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51223" name="Picture 59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2">
            <a:lum bright="-40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25" y="3865563"/>
            <a:ext cx="511175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4620" name="Group 60"/>
          <p:cNvGrpSpPr>
            <a:grpSpLocks/>
          </p:cNvGrpSpPr>
          <p:nvPr/>
        </p:nvGrpSpPr>
        <p:grpSpPr bwMode="auto">
          <a:xfrm>
            <a:off x="7772400" y="3870325"/>
            <a:ext cx="328613" cy="782638"/>
            <a:chOff x="4945" y="1321"/>
            <a:chExt cx="207" cy="493"/>
          </a:xfrm>
        </p:grpSpPr>
        <p:sp>
          <p:nvSpPr>
            <p:cNvPr id="51226" name="Rectangle 61"/>
            <p:cNvSpPr>
              <a:spLocks noChangeArrowheads="1"/>
            </p:cNvSpPr>
            <p:nvPr/>
          </p:nvSpPr>
          <p:spPr bwMode="auto">
            <a:xfrm>
              <a:off x="4946" y="1321"/>
              <a:ext cx="194" cy="8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227" name="Rectangle 62"/>
            <p:cNvSpPr>
              <a:spLocks noChangeArrowheads="1"/>
            </p:cNvSpPr>
            <p:nvPr/>
          </p:nvSpPr>
          <p:spPr bwMode="auto">
            <a:xfrm>
              <a:off x="4945" y="1419"/>
              <a:ext cx="194" cy="8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228" name="Rectangle 63"/>
            <p:cNvSpPr>
              <a:spLocks noChangeArrowheads="1"/>
            </p:cNvSpPr>
            <p:nvPr/>
          </p:nvSpPr>
          <p:spPr bwMode="auto">
            <a:xfrm>
              <a:off x="4958" y="1725"/>
              <a:ext cx="194" cy="8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51225" name="Picture 64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2">
            <a:lum bright="-40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13" y="5216525"/>
            <a:ext cx="511175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8F167D-0D1F-4BD9-B5C0-1A2D4E5761CC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73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4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DB56716-B457-4657-818C-35BC299B8856}" type="slidenum">
              <a:rPr lang="en-US" altLang="zh-CN"/>
              <a:pPr eaLnBrk="1" hangingPunct="1"/>
              <a:t>47</a:t>
            </a:fld>
            <a:endParaRPr lang="en-US" altLang="zh-CN"/>
          </a:p>
        </p:txBody>
      </p:sp>
      <p:sp>
        <p:nvSpPr>
          <p:cNvPr id="48139" name="Text Box 22"/>
          <p:cNvSpPr txBox="1">
            <a:spLocks noChangeArrowheads="1"/>
          </p:cNvSpPr>
          <p:nvPr/>
        </p:nvSpPr>
        <p:spPr bwMode="auto">
          <a:xfrm>
            <a:off x="1258888" y="1196975"/>
            <a:ext cx="79936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i="1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Problem 4 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的优化</a:t>
            </a: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(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终止</a:t>
            </a: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)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条件推导</a:t>
            </a:r>
            <a:endParaRPr lang="en-US" altLang="zh-CN" sz="3600" dirty="0">
              <a:solidFill>
                <a:srgbClr val="000000"/>
              </a:solidFill>
              <a:ea typeface="方正启体简体" pitchFamily="65" charset="-122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06" y="2240868"/>
            <a:ext cx="8614411" cy="417646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95536" y="6165304"/>
            <a:ext cx="2952328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32A20F-1F4B-4F1F-B134-4DDAF749B609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动作按钮: 开始 1">
            <a:hlinkClick r:id="rId4" action="ppaction://hlinksldjump" highlightClick="1"/>
          </p:cNvPr>
          <p:cNvSpPr/>
          <p:nvPr/>
        </p:nvSpPr>
        <p:spPr>
          <a:xfrm>
            <a:off x="8244408" y="1843306"/>
            <a:ext cx="576064" cy="397562"/>
          </a:xfrm>
          <a:prstGeom prst="actionButtonBeginning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268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8"/>
            <a:ext cx="8397315" cy="4248472"/>
          </a:xfrm>
          <a:prstGeom prst="rect">
            <a:avLst/>
          </a:prstGeom>
        </p:spPr>
      </p:pic>
      <p:sp>
        <p:nvSpPr>
          <p:cNvPr id="4813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DB56716-B457-4657-818C-35BC299B8856}" type="slidenum">
              <a:rPr lang="en-US" altLang="zh-CN"/>
              <a:pPr eaLnBrk="1" hangingPunct="1"/>
              <a:t>48</a:t>
            </a:fld>
            <a:endParaRPr lang="en-US" altLang="zh-CN"/>
          </a:p>
        </p:txBody>
      </p:sp>
      <p:sp>
        <p:nvSpPr>
          <p:cNvPr id="48139" name="Text Box 22"/>
          <p:cNvSpPr txBox="1">
            <a:spLocks noChangeArrowheads="1"/>
          </p:cNvSpPr>
          <p:nvPr/>
        </p:nvSpPr>
        <p:spPr bwMode="auto">
          <a:xfrm>
            <a:off x="1258888" y="1196975"/>
            <a:ext cx="79936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i="1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Problem 4 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的优化</a:t>
            </a: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(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终止</a:t>
            </a: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)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条件推导</a:t>
            </a:r>
            <a:endParaRPr lang="en-US" altLang="zh-CN" sz="3600" dirty="0">
              <a:solidFill>
                <a:srgbClr val="000000"/>
              </a:solidFill>
              <a:ea typeface="方正启体简体" pitchFamily="65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5536" y="6165304"/>
            <a:ext cx="2952328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563888" y="6381328"/>
            <a:ext cx="13805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KKT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条件</a:t>
            </a:r>
            <a:endParaRPr lang="zh-CN" altLang="en-US" sz="2400" dirty="0"/>
          </a:p>
        </p:txBody>
      </p:sp>
      <p:cxnSp>
        <p:nvCxnSpPr>
          <p:cNvPr id="8" name="直接箭头连接符 7"/>
          <p:cNvCxnSpPr>
            <a:stCxn id="9" idx="1"/>
          </p:cNvCxnSpPr>
          <p:nvPr/>
        </p:nvCxnSpPr>
        <p:spPr>
          <a:xfrm flipH="1" flipV="1">
            <a:off x="2987824" y="6309320"/>
            <a:ext cx="576064" cy="30284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9" idx="3"/>
          </p:cNvCxnSpPr>
          <p:nvPr/>
        </p:nvCxnSpPr>
        <p:spPr>
          <a:xfrm flipV="1">
            <a:off x="4944394" y="6309320"/>
            <a:ext cx="563710" cy="30284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日期占位符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66096D-71F5-4D1A-8A69-AAB812D52502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7535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DB56716-B457-4657-818C-35BC299B8856}" type="slidenum">
              <a:rPr lang="en-US" altLang="zh-CN"/>
              <a:pPr eaLnBrk="1" hangingPunct="1"/>
              <a:t>49</a:t>
            </a:fld>
            <a:endParaRPr lang="en-US" altLang="zh-CN"/>
          </a:p>
        </p:txBody>
      </p:sp>
      <p:sp>
        <p:nvSpPr>
          <p:cNvPr id="48139" name="Text Box 22"/>
          <p:cNvSpPr txBox="1">
            <a:spLocks noChangeArrowheads="1"/>
          </p:cNvSpPr>
          <p:nvPr/>
        </p:nvSpPr>
        <p:spPr bwMode="auto">
          <a:xfrm>
            <a:off x="1258888" y="1196975"/>
            <a:ext cx="79936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i="1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Problem 4 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的优化</a:t>
            </a: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(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终止</a:t>
            </a: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)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条件推导</a:t>
            </a:r>
            <a:endParaRPr lang="en-US" altLang="zh-CN" sz="3600" dirty="0">
              <a:solidFill>
                <a:srgbClr val="000000"/>
              </a:solidFill>
              <a:ea typeface="方正启体简体" pitchFamily="65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5536" y="6165304"/>
            <a:ext cx="2952328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16" y="1988840"/>
            <a:ext cx="5075392" cy="531833"/>
          </a:xfrm>
          <a:prstGeom prst="rect">
            <a:avLst/>
          </a:prstGeom>
          <a:effectLst/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708920"/>
            <a:ext cx="8125736" cy="3776647"/>
          </a:xfrm>
          <a:prstGeom prst="rect">
            <a:avLst/>
          </a:prstGeom>
        </p:spPr>
      </p:pic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E04A883-6D84-4CD9-905B-77BE3F0DEEBA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55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2031D72-5838-493C-AC1A-2A6A9531BF56}" type="slidenum">
              <a:rPr lang="en-US" altLang="zh-CN"/>
              <a:pPr eaLnBrk="1" hangingPunct="1"/>
              <a:t>5</a:t>
            </a:fld>
            <a:endParaRPr lang="en-US" altLang="zh-CN"/>
          </a:p>
        </p:txBody>
      </p:sp>
      <p:sp>
        <p:nvSpPr>
          <p:cNvPr id="31747" name="Text Box 41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分离器好坏</a:t>
            </a:r>
            <a:endParaRPr lang="zh-CN" altLang="en-US" sz="3600" dirty="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31748" name="AutoShape 2"/>
          <p:cNvSpPr>
            <a:spLocks noChangeArrowheads="1"/>
          </p:cNvSpPr>
          <p:nvPr/>
        </p:nvSpPr>
        <p:spPr bwMode="auto">
          <a:xfrm>
            <a:off x="2078038" y="3513138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49" name="AutoShape 3"/>
          <p:cNvSpPr>
            <a:spLocks noChangeArrowheads="1"/>
          </p:cNvSpPr>
          <p:nvPr/>
        </p:nvSpPr>
        <p:spPr bwMode="auto">
          <a:xfrm>
            <a:off x="801688" y="3906838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0" name="AutoShape 4"/>
          <p:cNvSpPr>
            <a:spLocks noChangeArrowheads="1"/>
          </p:cNvSpPr>
          <p:nvPr/>
        </p:nvSpPr>
        <p:spPr bwMode="auto">
          <a:xfrm>
            <a:off x="1069975" y="4656138"/>
            <a:ext cx="101600" cy="10318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1" name="AutoShape 5"/>
          <p:cNvSpPr>
            <a:spLocks noChangeArrowheads="1"/>
          </p:cNvSpPr>
          <p:nvPr/>
        </p:nvSpPr>
        <p:spPr bwMode="auto">
          <a:xfrm>
            <a:off x="539750" y="5081588"/>
            <a:ext cx="101600" cy="10318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2" name="AutoShape 6"/>
          <p:cNvSpPr>
            <a:spLocks noChangeArrowheads="1"/>
          </p:cNvSpPr>
          <p:nvPr/>
        </p:nvSpPr>
        <p:spPr bwMode="auto">
          <a:xfrm>
            <a:off x="1150938" y="3209925"/>
            <a:ext cx="101600" cy="103188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3" name="AutoShape 7"/>
          <p:cNvSpPr>
            <a:spLocks noChangeArrowheads="1"/>
          </p:cNvSpPr>
          <p:nvPr/>
        </p:nvSpPr>
        <p:spPr bwMode="auto">
          <a:xfrm>
            <a:off x="539750" y="4278313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4" name="AutoShape 8"/>
          <p:cNvSpPr>
            <a:spLocks noChangeArrowheads="1"/>
          </p:cNvSpPr>
          <p:nvPr/>
        </p:nvSpPr>
        <p:spPr bwMode="auto">
          <a:xfrm>
            <a:off x="1774825" y="3143250"/>
            <a:ext cx="101600" cy="103188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5" name="AutoShape 9"/>
          <p:cNvSpPr>
            <a:spLocks noChangeArrowheads="1"/>
          </p:cNvSpPr>
          <p:nvPr/>
        </p:nvSpPr>
        <p:spPr bwMode="auto">
          <a:xfrm>
            <a:off x="1704975" y="4098925"/>
            <a:ext cx="103188" cy="103188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6" name="AutoShape 10"/>
          <p:cNvSpPr>
            <a:spLocks noChangeArrowheads="1"/>
          </p:cNvSpPr>
          <p:nvPr/>
        </p:nvSpPr>
        <p:spPr bwMode="auto">
          <a:xfrm>
            <a:off x="2620963" y="3997325"/>
            <a:ext cx="101600" cy="103188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7" name="AutoShape 11"/>
          <p:cNvSpPr>
            <a:spLocks noChangeArrowheads="1"/>
          </p:cNvSpPr>
          <p:nvPr/>
        </p:nvSpPr>
        <p:spPr bwMode="auto">
          <a:xfrm>
            <a:off x="2198688" y="5081588"/>
            <a:ext cx="101600" cy="10318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8" name="AutoShape 12"/>
          <p:cNvSpPr>
            <a:spLocks noChangeArrowheads="1"/>
          </p:cNvSpPr>
          <p:nvPr/>
        </p:nvSpPr>
        <p:spPr bwMode="auto">
          <a:xfrm>
            <a:off x="3332163" y="5081588"/>
            <a:ext cx="103187" cy="10318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9" name="AutoShape 13"/>
          <p:cNvSpPr>
            <a:spLocks noChangeArrowheads="1"/>
          </p:cNvSpPr>
          <p:nvPr/>
        </p:nvSpPr>
        <p:spPr bwMode="auto">
          <a:xfrm>
            <a:off x="1835150" y="5689600"/>
            <a:ext cx="101600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0" name="AutoShape 14"/>
          <p:cNvSpPr>
            <a:spLocks noChangeArrowheads="1"/>
          </p:cNvSpPr>
          <p:nvPr/>
        </p:nvSpPr>
        <p:spPr bwMode="auto">
          <a:xfrm>
            <a:off x="2547938" y="4368800"/>
            <a:ext cx="101600" cy="103188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1" name="AutoShape 15"/>
          <p:cNvSpPr>
            <a:spLocks noChangeArrowheads="1"/>
          </p:cNvSpPr>
          <p:nvPr/>
        </p:nvSpPr>
        <p:spPr bwMode="auto">
          <a:xfrm>
            <a:off x="1835150" y="4887913"/>
            <a:ext cx="101600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2" name="AutoShape 16"/>
          <p:cNvSpPr>
            <a:spLocks noChangeArrowheads="1"/>
          </p:cNvSpPr>
          <p:nvPr/>
        </p:nvSpPr>
        <p:spPr bwMode="auto">
          <a:xfrm>
            <a:off x="2635250" y="5348288"/>
            <a:ext cx="101600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3" name="AutoShape 17"/>
          <p:cNvSpPr>
            <a:spLocks noChangeArrowheads="1"/>
          </p:cNvSpPr>
          <p:nvPr/>
        </p:nvSpPr>
        <p:spPr bwMode="auto">
          <a:xfrm>
            <a:off x="3419475" y="4278313"/>
            <a:ext cx="103188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4" name="Line 18"/>
          <p:cNvSpPr>
            <a:spLocks noChangeShapeType="1"/>
          </p:cNvSpPr>
          <p:nvPr/>
        </p:nvSpPr>
        <p:spPr bwMode="auto">
          <a:xfrm flipV="1">
            <a:off x="747713" y="2613025"/>
            <a:ext cx="2792412" cy="31194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65" name="AutoShape 19"/>
          <p:cNvSpPr>
            <a:spLocks noChangeArrowheads="1"/>
          </p:cNvSpPr>
          <p:nvPr/>
        </p:nvSpPr>
        <p:spPr bwMode="auto">
          <a:xfrm>
            <a:off x="2047875" y="2730500"/>
            <a:ext cx="101600" cy="103188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6" name="AutoShape 20"/>
          <p:cNvSpPr>
            <a:spLocks noChangeArrowheads="1"/>
          </p:cNvSpPr>
          <p:nvPr/>
        </p:nvSpPr>
        <p:spPr bwMode="auto">
          <a:xfrm>
            <a:off x="2611438" y="2762250"/>
            <a:ext cx="101600" cy="103188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7" name="AutoShape 21"/>
          <p:cNvSpPr>
            <a:spLocks noChangeArrowheads="1"/>
          </p:cNvSpPr>
          <p:nvPr/>
        </p:nvSpPr>
        <p:spPr bwMode="auto">
          <a:xfrm>
            <a:off x="3605213" y="3489325"/>
            <a:ext cx="101600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31768" name="Picture 3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033838"/>
            <a:ext cx="260350" cy="19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69" name="Line 43"/>
          <p:cNvSpPr>
            <a:spLocks noChangeShapeType="1"/>
          </p:cNvSpPr>
          <p:nvPr/>
        </p:nvSpPr>
        <p:spPr bwMode="auto">
          <a:xfrm flipV="1">
            <a:off x="1076325" y="2686050"/>
            <a:ext cx="2792413" cy="311943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70" name="Line 44"/>
          <p:cNvSpPr>
            <a:spLocks noChangeShapeType="1"/>
          </p:cNvSpPr>
          <p:nvPr/>
        </p:nvSpPr>
        <p:spPr bwMode="auto">
          <a:xfrm flipV="1">
            <a:off x="415925" y="2514600"/>
            <a:ext cx="2794000" cy="311943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71" name="AutoShape 45"/>
          <p:cNvSpPr>
            <a:spLocks noChangeArrowheads="1"/>
          </p:cNvSpPr>
          <p:nvPr/>
        </p:nvSpPr>
        <p:spPr bwMode="auto">
          <a:xfrm>
            <a:off x="6615113" y="3432175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72" name="AutoShape 46"/>
          <p:cNvSpPr>
            <a:spLocks noChangeArrowheads="1"/>
          </p:cNvSpPr>
          <p:nvPr/>
        </p:nvSpPr>
        <p:spPr bwMode="auto">
          <a:xfrm>
            <a:off x="5338763" y="3825875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73" name="AutoShape 47"/>
          <p:cNvSpPr>
            <a:spLocks noChangeArrowheads="1"/>
          </p:cNvSpPr>
          <p:nvPr/>
        </p:nvSpPr>
        <p:spPr bwMode="auto">
          <a:xfrm>
            <a:off x="5605463" y="4573588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74" name="AutoShape 48"/>
          <p:cNvSpPr>
            <a:spLocks noChangeArrowheads="1"/>
          </p:cNvSpPr>
          <p:nvPr/>
        </p:nvSpPr>
        <p:spPr bwMode="auto">
          <a:xfrm>
            <a:off x="5076825" y="4999038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75" name="AutoShape 49"/>
          <p:cNvSpPr>
            <a:spLocks noChangeArrowheads="1"/>
          </p:cNvSpPr>
          <p:nvPr/>
        </p:nvSpPr>
        <p:spPr bwMode="auto">
          <a:xfrm>
            <a:off x="5688013" y="3127375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76" name="AutoShape 50"/>
          <p:cNvSpPr>
            <a:spLocks noChangeArrowheads="1"/>
          </p:cNvSpPr>
          <p:nvPr/>
        </p:nvSpPr>
        <p:spPr bwMode="auto">
          <a:xfrm>
            <a:off x="5076825" y="4197350"/>
            <a:ext cx="101600" cy="103188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77" name="AutoShape 51"/>
          <p:cNvSpPr>
            <a:spLocks noChangeArrowheads="1"/>
          </p:cNvSpPr>
          <p:nvPr/>
        </p:nvSpPr>
        <p:spPr bwMode="auto">
          <a:xfrm>
            <a:off x="6311900" y="3060700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78" name="AutoShape 52"/>
          <p:cNvSpPr>
            <a:spLocks noChangeArrowheads="1"/>
          </p:cNvSpPr>
          <p:nvPr/>
        </p:nvSpPr>
        <p:spPr bwMode="auto">
          <a:xfrm>
            <a:off x="6242050" y="4016375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79" name="AutoShape 53"/>
          <p:cNvSpPr>
            <a:spLocks noChangeArrowheads="1"/>
          </p:cNvSpPr>
          <p:nvPr/>
        </p:nvSpPr>
        <p:spPr bwMode="auto">
          <a:xfrm>
            <a:off x="7156450" y="3914775"/>
            <a:ext cx="101600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80" name="AutoShape 54"/>
          <p:cNvSpPr>
            <a:spLocks noChangeArrowheads="1"/>
          </p:cNvSpPr>
          <p:nvPr/>
        </p:nvSpPr>
        <p:spPr bwMode="auto">
          <a:xfrm>
            <a:off x="6734175" y="4999038"/>
            <a:ext cx="103188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81" name="AutoShape 55"/>
          <p:cNvSpPr>
            <a:spLocks noChangeArrowheads="1"/>
          </p:cNvSpPr>
          <p:nvPr/>
        </p:nvSpPr>
        <p:spPr bwMode="auto">
          <a:xfrm>
            <a:off x="7869238" y="4999038"/>
            <a:ext cx="101600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82" name="AutoShape 56"/>
          <p:cNvSpPr>
            <a:spLocks noChangeArrowheads="1"/>
          </p:cNvSpPr>
          <p:nvPr/>
        </p:nvSpPr>
        <p:spPr bwMode="auto">
          <a:xfrm>
            <a:off x="6370638" y="5608638"/>
            <a:ext cx="101600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83" name="AutoShape 57"/>
          <p:cNvSpPr>
            <a:spLocks noChangeArrowheads="1"/>
          </p:cNvSpPr>
          <p:nvPr/>
        </p:nvSpPr>
        <p:spPr bwMode="auto">
          <a:xfrm>
            <a:off x="7083425" y="4286250"/>
            <a:ext cx="101600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84" name="AutoShape 58"/>
          <p:cNvSpPr>
            <a:spLocks noChangeArrowheads="1"/>
          </p:cNvSpPr>
          <p:nvPr/>
        </p:nvSpPr>
        <p:spPr bwMode="auto">
          <a:xfrm>
            <a:off x="6372225" y="4837113"/>
            <a:ext cx="101600" cy="10318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85" name="AutoShape 59"/>
          <p:cNvSpPr>
            <a:spLocks noChangeArrowheads="1"/>
          </p:cNvSpPr>
          <p:nvPr/>
        </p:nvSpPr>
        <p:spPr bwMode="auto">
          <a:xfrm>
            <a:off x="7170738" y="5267325"/>
            <a:ext cx="101600" cy="103188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86" name="AutoShape 60"/>
          <p:cNvSpPr>
            <a:spLocks noChangeArrowheads="1"/>
          </p:cNvSpPr>
          <p:nvPr/>
        </p:nvSpPr>
        <p:spPr bwMode="auto">
          <a:xfrm>
            <a:off x="7956550" y="4197350"/>
            <a:ext cx="101600" cy="103188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87" name="AutoShape 62"/>
          <p:cNvSpPr>
            <a:spLocks noChangeArrowheads="1"/>
          </p:cNvSpPr>
          <p:nvPr/>
        </p:nvSpPr>
        <p:spPr bwMode="auto">
          <a:xfrm>
            <a:off x="6583363" y="2647950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88" name="AutoShape 63"/>
          <p:cNvSpPr>
            <a:spLocks noChangeArrowheads="1"/>
          </p:cNvSpPr>
          <p:nvPr/>
        </p:nvSpPr>
        <p:spPr bwMode="auto">
          <a:xfrm>
            <a:off x="7205663" y="2636838"/>
            <a:ext cx="103187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89" name="AutoShape 64"/>
          <p:cNvSpPr>
            <a:spLocks noChangeArrowheads="1"/>
          </p:cNvSpPr>
          <p:nvPr/>
        </p:nvSpPr>
        <p:spPr bwMode="auto">
          <a:xfrm>
            <a:off x="8142288" y="3408363"/>
            <a:ext cx="101600" cy="10318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31790" name="Picture 6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3952875"/>
            <a:ext cx="258763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91" name="Line 61"/>
          <p:cNvSpPr>
            <a:spLocks noChangeShapeType="1"/>
          </p:cNvSpPr>
          <p:nvPr/>
        </p:nvSpPr>
        <p:spPr bwMode="auto">
          <a:xfrm rot="20998160" flipV="1">
            <a:off x="5283200" y="2520950"/>
            <a:ext cx="2794000" cy="31194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92" name="Line 66"/>
          <p:cNvSpPr>
            <a:spLocks noChangeShapeType="1"/>
          </p:cNvSpPr>
          <p:nvPr/>
        </p:nvSpPr>
        <p:spPr bwMode="auto">
          <a:xfrm rot="20998160" flipV="1">
            <a:off x="5437188" y="2681288"/>
            <a:ext cx="2792412" cy="31210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93" name="Line 67"/>
          <p:cNvSpPr>
            <a:spLocks noChangeShapeType="1"/>
          </p:cNvSpPr>
          <p:nvPr/>
        </p:nvSpPr>
        <p:spPr bwMode="auto">
          <a:xfrm rot="20998160" flipV="1">
            <a:off x="5118100" y="2349500"/>
            <a:ext cx="2792413" cy="311943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00D3A4-ED42-4242-8DF3-3A7B195AD617}" type="datetime11">
              <a:rPr lang="zh-CN" altLang="en-US" smtClean="0">
                <a:solidFill>
                  <a:srgbClr val="000000"/>
                </a:solidFill>
              </a:rPr>
              <a:t>15:41:23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434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DB56716-B457-4657-818C-35BC299B8856}" type="slidenum">
              <a:rPr lang="en-US" altLang="zh-CN"/>
              <a:pPr eaLnBrk="1" hangingPunct="1"/>
              <a:t>50</a:t>
            </a:fld>
            <a:endParaRPr lang="en-US" altLang="zh-CN"/>
          </a:p>
        </p:txBody>
      </p:sp>
      <p:sp>
        <p:nvSpPr>
          <p:cNvPr id="48139" name="Text Box 22"/>
          <p:cNvSpPr txBox="1">
            <a:spLocks noChangeArrowheads="1"/>
          </p:cNvSpPr>
          <p:nvPr/>
        </p:nvSpPr>
        <p:spPr bwMode="auto">
          <a:xfrm>
            <a:off x="1258888" y="1196975"/>
            <a:ext cx="79936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i="1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Problem 4 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的优化</a:t>
            </a: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(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终止</a:t>
            </a: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)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条件推导</a:t>
            </a:r>
            <a:endParaRPr lang="en-US" altLang="zh-CN" sz="3600" dirty="0">
              <a:solidFill>
                <a:srgbClr val="000000"/>
              </a:solidFill>
              <a:ea typeface="方正启体简体" pitchFamily="65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5536" y="6165304"/>
            <a:ext cx="2952328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ACBD58-861A-480C-9D25-7C30993BCC35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82502" y="2060848"/>
            <a:ext cx="7805922" cy="4608512"/>
            <a:chOff x="582502" y="2060848"/>
            <a:chExt cx="7805922" cy="4608512"/>
          </a:xfrm>
        </p:grpSpPr>
        <p:pic>
          <p:nvPicPr>
            <p:cNvPr id="2" name="图片 1" descr="屏幕剪辑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02" y="2060848"/>
              <a:ext cx="7805922" cy="460851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27584" y="5435932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4"/>
                  </a:solidFill>
                </a:rPr>
                <a:t>0</a:t>
              </a:r>
              <a:endParaRPr lang="zh-CN" altLang="en-US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94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灯片编号占位符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0C5E57FC-6A6F-4382-9DAF-CA1A66070151}" type="slidenum">
              <a:rPr lang="en-US" altLang="zh-CN"/>
              <a:pPr eaLnBrk="1" hangingPunct="1"/>
              <a:t>51</a:t>
            </a:fld>
            <a:endParaRPr lang="en-US" altLang="zh-CN"/>
          </a:p>
        </p:txBody>
      </p:sp>
      <p:sp>
        <p:nvSpPr>
          <p:cNvPr id="52227" name="Text Box 41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集合定义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52228" name="Text Box 43"/>
          <p:cNvSpPr txBox="1">
            <a:spLocks noChangeArrowheads="1"/>
          </p:cNvSpPr>
          <p:nvPr/>
        </p:nvSpPr>
        <p:spPr bwMode="auto">
          <a:xfrm>
            <a:off x="684213" y="2060575"/>
            <a:ext cx="2398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 sz="2400">
                <a:latin typeface="Verdana" pitchFamily="34" charset="0"/>
                <a:ea typeface="ＭＳ Ｐゴシック" pitchFamily="34" charset="-128"/>
              </a:rPr>
              <a:t>Define:</a:t>
            </a:r>
          </a:p>
        </p:txBody>
      </p:sp>
      <p:pic>
        <p:nvPicPr>
          <p:cNvPr id="52229" name="Picture 4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205038"/>
            <a:ext cx="4105275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30" name="Picture 5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357563"/>
            <a:ext cx="3455987" cy="174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231" name="Text Box 52"/>
          <p:cNvSpPr txBox="1">
            <a:spLocks noChangeArrowheads="1"/>
          </p:cNvSpPr>
          <p:nvPr/>
        </p:nvSpPr>
        <p:spPr bwMode="auto">
          <a:xfrm>
            <a:off x="684213" y="3141663"/>
            <a:ext cx="2398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Verdana" pitchFamily="34" charset="0"/>
                <a:ea typeface="ＭＳ Ｐゴシック" pitchFamily="34" charset="-128"/>
              </a:rPr>
              <a:t>where</a:t>
            </a:r>
            <a:endParaRPr kumimoji="1" lang="en-US" altLang="ja-JP" sz="2400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52232" name="Picture 54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5734050"/>
            <a:ext cx="6911975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233" name="Text Box 55"/>
          <p:cNvSpPr txBox="1">
            <a:spLocks noChangeArrowheads="1"/>
          </p:cNvSpPr>
          <p:nvPr/>
        </p:nvSpPr>
        <p:spPr bwMode="auto">
          <a:xfrm>
            <a:off x="611188" y="5229225"/>
            <a:ext cx="2398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Verdana" pitchFamily="34" charset="0"/>
                <a:ea typeface="ＭＳ Ｐゴシック" pitchFamily="34" charset="-128"/>
              </a:rPr>
              <a:t>Rewritten</a:t>
            </a:r>
            <a:endParaRPr kumimoji="1" lang="en-US" altLang="ja-JP" sz="2400"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15348BE-5D0E-4512-B5A2-F92F7C2E2921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357563"/>
            <a:ext cx="1656184" cy="1610434"/>
          </a:xfrm>
          <a:prstGeom prst="rect">
            <a:avLst/>
          </a:prstGeom>
        </p:spPr>
      </p:pic>
      <p:cxnSp>
        <p:nvCxnSpPr>
          <p:cNvPr id="6" name="直接箭头连接符 5"/>
          <p:cNvCxnSpPr>
            <a:endCxn id="4" idx="1"/>
          </p:cNvCxnSpPr>
          <p:nvPr/>
        </p:nvCxnSpPr>
        <p:spPr>
          <a:xfrm>
            <a:off x="4859337" y="3429000"/>
            <a:ext cx="1656879" cy="7337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5220072" y="3948290"/>
            <a:ext cx="1368152" cy="6328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5435600" y="4315180"/>
            <a:ext cx="1152624" cy="3379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5256448" y="3598863"/>
            <a:ext cx="1187760" cy="100270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5427656" y="3795890"/>
            <a:ext cx="1016552" cy="115675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588224" y="4149080"/>
            <a:ext cx="165618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4859337" y="3429000"/>
            <a:ext cx="1584871" cy="7200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4859337" y="3429000"/>
            <a:ext cx="1728887" cy="105515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3491879" y="210448"/>
            <a:ext cx="5524869" cy="1391645"/>
            <a:chOff x="582502" y="4793064"/>
            <a:chExt cx="7805922" cy="1876296"/>
          </a:xfrm>
        </p:grpSpPr>
        <p:pic>
          <p:nvPicPr>
            <p:cNvPr id="22" name="图片 21" descr="屏幕剪辑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86"/>
            <a:stretch/>
          </p:blipFill>
          <p:spPr>
            <a:xfrm>
              <a:off x="582502" y="4793064"/>
              <a:ext cx="7805922" cy="1876296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827584" y="5435932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4"/>
                  </a:solidFill>
                </a:rPr>
                <a:t>0</a:t>
              </a:r>
              <a:endParaRPr lang="zh-CN" altLang="en-US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46649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B9C88BC-9CE1-4795-AA76-C014A7038CD1}" type="slidenum">
              <a:rPr lang="en-US" altLang="zh-CN"/>
              <a:pPr eaLnBrk="1" hangingPunct="1"/>
              <a:t>52</a:t>
            </a:fld>
            <a:endParaRPr lang="en-US" altLang="zh-CN"/>
          </a:p>
        </p:txBody>
      </p:sp>
      <p:sp>
        <p:nvSpPr>
          <p:cNvPr id="53251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优化条件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53252" name="Text Box 3"/>
          <p:cNvSpPr txBox="1">
            <a:spLocks noChangeArrowheads="1"/>
          </p:cNvSpPr>
          <p:nvPr/>
        </p:nvSpPr>
        <p:spPr bwMode="auto">
          <a:xfrm>
            <a:off x="611188" y="2276475"/>
            <a:ext cx="4032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Verdana" pitchFamily="34" charset="0"/>
                <a:ea typeface="ＭＳ Ｐゴシック" pitchFamily="34" charset="-128"/>
              </a:rPr>
              <a:t>Optimization condition</a:t>
            </a:r>
            <a:r>
              <a:rPr kumimoji="1" lang="en-US" altLang="ja-JP" sz="2400">
                <a:latin typeface="Verdana" pitchFamily="34" charset="0"/>
                <a:ea typeface="ＭＳ Ｐゴシック" pitchFamily="34" charset="-128"/>
              </a:rPr>
              <a:t>:</a:t>
            </a:r>
          </a:p>
        </p:txBody>
      </p:sp>
      <p:sp>
        <p:nvSpPr>
          <p:cNvPr id="53253" name="Text Box 4"/>
          <p:cNvSpPr txBox="1">
            <a:spLocks noChangeArrowheads="1"/>
          </p:cNvSpPr>
          <p:nvPr/>
        </p:nvSpPr>
        <p:spPr bwMode="auto">
          <a:xfrm>
            <a:off x="684213" y="3933825"/>
            <a:ext cx="2398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Verdana" pitchFamily="34" charset="0"/>
                <a:ea typeface="ＭＳ Ｐゴシック" pitchFamily="34" charset="-128"/>
              </a:rPr>
              <a:t>where</a:t>
            </a:r>
            <a:endParaRPr kumimoji="1" lang="en-US" altLang="ja-JP" sz="2400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53254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2997200"/>
            <a:ext cx="4895850" cy="59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5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4229100"/>
            <a:ext cx="5656262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AB3488-CB43-4FC5-9B18-2CFB5EB3EFB8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5004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灯片编号占位符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4B22046-1864-4ACB-9C32-4C711F0A9D50}" type="slidenum">
              <a:rPr lang="en-US" altLang="zh-CN"/>
              <a:pPr eaLnBrk="1" hangingPunct="1"/>
              <a:t>53</a:t>
            </a:fld>
            <a:endParaRPr lang="en-US" altLang="zh-CN"/>
          </a:p>
        </p:txBody>
      </p:sp>
      <p:sp>
        <p:nvSpPr>
          <p:cNvPr id="54275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违反索引对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54276" name="Text Box 7"/>
          <p:cNvSpPr txBox="1">
            <a:spLocks noChangeArrowheads="1"/>
          </p:cNvSpPr>
          <p:nvPr/>
        </p:nvSpPr>
        <p:spPr bwMode="auto">
          <a:xfrm>
            <a:off x="755650" y="2349500"/>
            <a:ext cx="76311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2000" b="1" dirty="0">
                <a:latin typeface="Verdana" pitchFamily="34" charset="0"/>
              </a:rPr>
              <a:t>A pair of indices (</a:t>
            </a:r>
            <a:r>
              <a:rPr lang="en-US" altLang="ja-JP" sz="2000" b="1" dirty="0" err="1">
                <a:latin typeface="Verdana" pitchFamily="34" charset="0"/>
              </a:rPr>
              <a:t>i</a:t>
            </a:r>
            <a:r>
              <a:rPr lang="en-US" altLang="ja-JP" sz="2000" b="1" dirty="0">
                <a:latin typeface="Verdana" pitchFamily="34" charset="0"/>
              </a:rPr>
              <a:t>, j) is said to be a violating pair at     if the following conditions hold:</a:t>
            </a:r>
            <a:endParaRPr lang="en-US" altLang="zh-CN" sz="2000" b="1" dirty="0">
              <a:latin typeface="Verdana" pitchFamily="34" charset="0"/>
            </a:endParaRPr>
          </a:p>
        </p:txBody>
      </p:sp>
      <p:sp>
        <p:nvSpPr>
          <p:cNvPr id="54277" name="Text Box 8"/>
          <p:cNvSpPr txBox="1">
            <a:spLocks noChangeArrowheads="1"/>
          </p:cNvSpPr>
          <p:nvPr/>
        </p:nvSpPr>
        <p:spPr bwMode="auto">
          <a:xfrm>
            <a:off x="755650" y="4652963"/>
            <a:ext cx="77771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2000" b="1" dirty="0">
                <a:latin typeface="Verdana" pitchFamily="34" charset="0"/>
              </a:rPr>
              <a:t>Note the optimality condition holds if and only if there exists no violating pair. And pair (</a:t>
            </a:r>
            <a:r>
              <a:rPr lang="en-US" altLang="ja-JP" sz="2000" b="1" dirty="0" err="1">
                <a:latin typeface="Verdana" pitchFamily="34" charset="0"/>
              </a:rPr>
              <a:t>i</a:t>
            </a:r>
            <a:r>
              <a:rPr lang="en-US" altLang="ja-JP" sz="2000" b="1" dirty="0">
                <a:latin typeface="Verdana" pitchFamily="34" charset="0"/>
              </a:rPr>
              <a:t>, j) and pair (j, </a:t>
            </a:r>
            <a:r>
              <a:rPr lang="en-US" altLang="ja-JP" sz="2000" b="1" dirty="0" err="1">
                <a:latin typeface="Verdana" pitchFamily="34" charset="0"/>
              </a:rPr>
              <a:t>i</a:t>
            </a:r>
            <a:r>
              <a:rPr lang="en-US" altLang="ja-JP" sz="2000" b="1" dirty="0">
                <a:latin typeface="Verdana" pitchFamily="34" charset="0"/>
              </a:rPr>
              <a:t>) must be distinguished here.</a:t>
            </a:r>
            <a:endParaRPr lang="en-US" altLang="zh-CN" sz="2000" b="1" dirty="0">
              <a:latin typeface="Verdana" pitchFamily="34" charset="0"/>
            </a:endParaRPr>
          </a:p>
        </p:txBody>
      </p:sp>
      <p:pic>
        <p:nvPicPr>
          <p:cNvPr id="54278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781300"/>
            <a:ext cx="209550" cy="14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9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63" y="3717925"/>
            <a:ext cx="5913437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8EDA41-866F-4713-A247-BB3858D03A11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0495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灯片编号占位符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0C1BD12-0729-42B3-A954-319C8410F989}" type="slidenum">
              <a:rPr lang="en-US" altLang="zh-CN"/>
              <a:pPr eaLnBrk="1" hangingPunct="1"/>
              <a:t>54</a:t>
            </a:fld>
            <a:endParaRPr lang="en-US" altLang="zh-CN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宽松优化条件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55300" name="Text Box 3"/>
          <p:cNvSpPr txBox="1">
            <a:spLocks noChangeArrowheads="1"/>
          </p:cNvSpPr>
          <p:nvPr/>
        </p:nvSpPr>
        <p:spPr bwMode="auto">
          <a:xfrm>
            <a:off x="539750" y="2133600"/>
            <a:ext cx="2398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 sz="2400">
                <a:latin typeface="Verdana" pitchFamily="34" charset="0"/>
                <a:ea typeface="ＭＳ Ｐゴシック" pitchFamily="34" charset="-128"/>
              </a:rPr>
              <a:t>Define:</a:t>
            </a:r>
          </a:p>
        </p:txBody>
      </p:sp>
      <p:pic>
        <p:nvPicPr>
          <p:cNvPr id="55301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708275"/>
            <a:ext cx="7370762" cy="8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302" name="Text Box 10"/>
          <p:cNvSpPr txBox="1">
            <a:spLocks noChangeArrowheads="1"/>
          </p:cNvSpPr>
          <p:nvPr/>
        </p:nvSpPr>
        <p:spPr bwMode="auto">
          <a:xfrm>
            <a:off x="468313" y="4241800"/>
            <a:ext cx="5329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Verdana" pitchFamily="34" charset="0"/>
                <a:ea typeface="ＭＳ Ｐゴシック" pitchFamily="34" charset="-128"/>
              </a:rPr>
              <a:t>        -Optimization condition</a:t>
            </a:r>
            <a:r>
              <a:rPr kumimoji="1" lang="en-US" altLang="ja-JP" sz="2400">
                <a:latin typeface="Verdana" pitchFamily="34" charset="0"/>
                <a:ea typeface="ＭＳ Ｐゴシック" pitchFamily="34" charset="-128"/>
              </a:rPr>
              <a:t>:</a:t>
            </a:r>
          </a:p>
        </p:txBody>
      </p:sp>
      <p:pic>
        <p:nvPicPr>
          <p:cNvPr id="55303" name="Picture 1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4297363"/>
            <a:ext cx="760413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4" name="Picture 1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4797425"/>
            <a:ext cx="5540375" cy="67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305" name="Text Box 13"/>
          <p:cNvSpPr txBox="1">
            <a:spLocks noChangeArrowheads="1"/>
          </p:cNvSpPr>
          <p:nvPr/>
        </p:nvSpPr>
        <p:spPr bwMode="auto">
          <a:xfrm>
            <a:off x="539750" y="3644900"/>
            <a:ext cx="3455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Verdana" pitchFamily="34" charset="0"/>
                <a:ea typeface="ＭＳ Ｐゴシック" pitchFamily="34" charset="-128"/>
              </a:rPr>
              <a:t>where              .</a:t>
            </a:r>
            <a:endParaRPr kumimoji="1" lang="ja-JP" altLang="en-US" sz="2400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55306" name="Picture 15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816350"/>
            <a:ext cx="1338263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307" name="Text Box 16"/>
          <p:cNvSpPr txBox="1">
            <a:spLocks noChangeArrowheads="1"/>
          </p:cNvSpPr>
          <p:nvPr/>
        </p:nvSpPr>
        <p:spPr bwMode="auto">
          <a:xfrm>
            <a:off x="611188" y="5564188"/>
            <a:ext cx="3455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Verdana" pitchFamily="34" charset="0"/>
                <a:ea typeface="ＭＳ Ｐゴシック" pitchFamily="34" charset="-128"/>
              </a:rPr>
              <a:t>where        .</a:t>
            </a:r>
            <a:endParaRPr kumimoji="1" lang="ja-JP" altLang="en-US" sz="2400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55308" name="Picture 1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5734050"/>
            <a:ext cx="615950" cy="18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B7A0B6-6D2F-4F7F-BE6E-FCF0BA41B13D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2143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灯片编号占位符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C85B022-0379-4AE3-9EA6-D720F23A82A8}" type="slidenum">
              <a:rPr lang="en-US" altLang="zh-CN"/>
              <a:pPr eaLnBrk="1" hangingPunct="1"/>
              <a:t>55</a:t>
            </a:fld>
            <a:endParaRPr lang="en-US" altLang="zh-CN"/>
          </a:p>
        </p:txBody>
      </p:sp>
      <p:sp>
        <p:nvSpPr>
          <p:cNvPr id="56323" name="Text Box 3"/>
          <p:cNvSpPr txBox="1">
            <a:spLocks noChangeArrowheads="1"/>
          </p:cNvSpPr>
          <p:nvPr/>
        </p:nvSpPr>
        <p:spPr bwMode="auto">
          <a:xfrm>
            <a:off x="755650" y="2349500"/>
            <a:ext cx="76311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2000" b="1">
                <a:latin typeface="Verdana" pitchFamily="34" charset="0"/>
              </a:rPr>
              <a:t>A pair of indices (i, j) is said to be a </a:t>
            </a:r>
            <a:r>
              <a:rPr lang="en-US" altLang="zh-CN" sz="2000" b="1">
                <a:latin typeface="Verdana" pitchFamily="34" charset="0"/>
              </a:rPr>
              <a:t>      -</a:t>
            </a:r>
            <a:r>
              <a:rPr lang="en-US" altLang="ja-JP" sz="2000" b="1">
                <a:latin typeface="Verdana" pitchFamily="34" charset="0"/>
              </a:rPr>
              <a:t>violating pair at     if the following conditions hold:</a:t>
            </a:r>
            <a:endParaRPr lang="en-US" altLang="zh-CN" sz="2000" b="1">
              <a:latin typeface="Verdana" pitchFamily="34" charset="0"/>
            </a:endParaRP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755650" y="4652963"/>
            <a:ext cx="77771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2000" b="1">
                <a:latin typeface="Verdana" pitchFamily="34" charset="0"/>
              </a:rPr>
              <a:t>Note the optimality condition holds if and only if there exists no </a:t>
            </a:r>
            <a:r>
              <a:rPr lang="en-US" altLang="zh-CN" sz="2000" b="1">
                <a:latin typeface="Verdana" pitchFamily="34" charset="0"/>
              </a:rPr>
              <a:t>       -</a:t>
            </a:r>
            <a:r>
              <a:rPr lang="en-US" altLang="ja-JP" sz="2000" b="1">
                <a:latin typeface="Verdana" pitchFamily="34" charset="0"/>
              </a:rPr>
              <a:t>violating pair. And pair (i, j) and pair (j, i) must be distinguished here.</a:t>
            </a:r>
            <a:endParaRPr lang="en-US" altLang="zh-CN" sz="2000" b="1">
              <a:latin typeface="Verdana" pitchFamily="34" charset="0"/>
            </a:endParaRPr>
          </a:p>
        </p:txBody>
      </p:sp>
      <p:pic>
        <p:nvPicPr>
          <p:cNvPr id="56325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2781300"/>
            <a:ext cx="209550" cy="14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26" name="Text Box 9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宽松违反索引对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pic>
        <p:nvPicPr>
          <p:cNvPr id="56327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3668713"/>
            <a:ext cx="6553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8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3" y="5064125"/>
            <a:ext cx="544512" cy="23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613" y="2420938"/>
            <a:ext cx="544512" cy="2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75ECDF9-1E32-4091-9171-C2CDAF0B675F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8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1808163"/>
            <a:ext cx="8083550" cy="1981200"/>
          </a:xfrm>
        </p:spPr>
        <p:txBody>
          <a:bodyPr/>
          <a:lstStyle/>
          <a:p>
            <a:pPr algn="ctr"/>
            <a:r>
              <a:rPr lang="zh-CN" altLang="en-US" sz="4800" dirty="0">
                <a:solidFill>
                  <a:srgbClr val="C00000"/>
                </a:solidFill>
                <a:ea typeface="方正启体简体" pitchFamily="65" charset="-122"/>
              </a:rPr>
              <a:t>序列最小优化算法</a:t>
            </a:r>
            <a:br>
              <a:rPr lang="zh-CN" altLang="en-US" sz="4800" dirty="0">
                <a:solidFill>
                  <a:srgbClr val="C00000"/>
                </a:solidFill>
                <a:ea typeface="方正启体简体" pitchFamily="65" charset="-122"/>
              </a:rPr>
            </a:br>
            <a:r>
              <a:rPr lang="en-US" altLang="zh-CN" sz="2800" dirty="0">
                <a:solidFill>
                  <a:srgbClr val="C00000"/>
                </a:solidFill>
                <a:latin typeface="Monotype Corsiva" pitchFamily="66" charset="0"/>
                <a:ea typeface="方正启体简体" pitchFamily="65" charset="-122"/>
              </a:rPr>
              <a:t>Sequential Minimal Optimization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325176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46C7961-A139-4685-ACDE-E6495566FCA2}" type="slidenum">
              <a:rPr lang="en-US" altLang="zh-CN"/>
              <a:pPr eaLnBrk="1" hangingPunct="1"/>
              <a:t>57</a:t>
            </a:fld>
            <a:endParaRPr lang="en-US" altLang="zh-CN"/>
          </a:p>
        </p:txBody>
      </p:sp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7" cy="903287"/>
          </a:xfrm>
        </p:spPr>
        <p:txBody>
          <a:bodyPr/>
          <a:lstStyle/>
          <a:p>
            <a:pPr eaLnBrk="1" hangingPunct="1">
              <a:defRPr/>
            </a:pPr>
            <a:r>
              <a:rPr lang="ja-JP" altLang="en-US" sz="30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ja-JP" altLang="en-US" sz="30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ja-JP" altLang="en-US" sz="3000" u="sng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8612" name="Oval 3"/>
          <p:cNvSpPr>
            <a:spLocks noChangeArrowheads="1"/>
          </p:cNvSpPr>
          <p:nvPr/>
        </p:nvSpPr>
        <p:spPr bwMode="auto">
          <a:xfrm>
            <a:off x="900038" y="3456458"/>
            <a:ext cx="7416800" cy="263683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8613" name="Oval 4"/>
          <p:cNvSpPr>
            <a:spLocks noChangeArrowheads="1"/>
          </p:cNvSpPr>
          <p:nvPr/>
        </p:nvSpPr>
        <p:spPr bwMode="auto">
          <a:xfrm>
            <a:off x="1476301" y="3808883"/>
            <a:ext cx="6119812" cy="19446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8614" name="Oval 5"/>
          <p:cNvSpPr>
            <a:spLocks noChangeArrowheads="1"/>
          </p:cNvSpPr>
          <p:nvPr/>
        </p:nvSpPr>
        <p:spPr bwMode="auto">
          <a:xfrm>
            <a:off x="2149401" y="4039071"/>
            <a:ext cx="4945062" cy="15335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8615" name="Oval 6"/>
          <p:cNvSpPr>
            <a:spLocks noChangeArrowheads="1"/>
          </p:cNvSpPr>
          <p:nvPr/>
        </p:nvSpPr>
        <p:spPr bwMode="auto">
          <a:xfrm>
            <a:off x="2679626" y="4250208"/>
            <a:ext cx="3878262" cy="10810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8616" name="Oval 7"/>
          <p:cNvSpPr>
            <a:spLocks noChangeArrowheads="1"/>
          </p:cNvSpPr>
          <p:nvPr/>
        </p:nvSpPr>
        <p:spPr bwMode="auto">
          <a:xfrm>
            <a:off x="3182863" y="4459758"/>
            <a:ext cx="2978150" cy="6492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8617" name="Oval 8"/>
          <p:cNvSpPr>
            <a:spLocks noChangeArrowheads="1"/>
          </p:cNvSpPr>
          <p:nvPr/>
        </p:nvSpPr>
        <p:spPr bwMode="auto">
          <a:xfrm>
            <a:off x="3543226" y="4648671"/>
            <a:ext cx="2319337" cy="3206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5593" name="Line 9"/>
          <p:cNvSpPr>
            <a:spLocks noChangeShapeType="1"/>
          </p:cNvSpPr>
          <p:nvPr/>
        </p:nvSpPr>
        <p:spPr bwMode="auto">
          <a:xfrm flipH="1" flipV="1">
            <a:off x="7431013" y="5059833"/>
            <a:ext cx="260350" cy="4476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594" name="Line 10"/>
          <p:cNvSpPr>
            <a:spLocks noChangeShapeType="1"/>
          </p:cNvSpPr>
          <p:nvPr/>
        </p:nvSpPr>
        <p:spPr bwMode="auto">
          <a:xfrm flipH="1" flipV="1">
            <a:off x="7059538" y="4680421"/>
            <a:ext cx="366713" cy="3810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595" name="Line 11"/>
          <p:cNvSpPr>
            <a:spLocks noChangeShapeType="1"/>
          </p:cNvSpPr>
          <p:nvPr/>
        </p:nvSpPr>
        <p:spPr bwMode="auto">
          <a:xfrm flipH="1">
            <a:off x="6535663" y="4707408"/>
            <a:ext cx="536575" cy="182563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596" name="Line 12"/>
          <p:cNvSpPr>
            <a:spLocks noChangeShapeType="1"/>
          </p:cNvSpPr>
          <p:nvPr/>
        </p:nvSpPr>
        <p:spPr bwMode="auto">
          <a:xfrm flipH="1" flipV="1">
            <a:off x="6053063" y="4655021"/>
            <a:ext cx="434975" cy="2428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597" name="Line 13"/>
          <p:cNvSpPr>
            <a:spLocks noChangeShapeType="1"/>
          </p:cNvSpPr>
          <p:nvPr/>
        </p:nvSpPr>
        <p:spPr bwMode="auto">
          <a:xfrm flipH="1">
            <a:off x="5859388" y="4659783"/>
            <a:ext cx="200025" cy="18573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598" name="Line 14"/>
          <p:cNvSpPr>
            <a:spLocks noChangeShapeType="1"/>
          </p:cNvSpPr>
          <p:nvPr/>
        </p:nvSpPr>
        <p:spPr bwMode="auto">
          <a:xfrm flipH="1" flipV="1">
            <a:off x="5402188" y="4804246"/>
            <a:ext cx="441325" cy="269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24" name="Oval 15"/>
          <p:cNvSpPr>
            <a:spLocks noChangeArrowheads="1"/>
          </p:cNvSpPr>
          <p:nvPr/>
        </p:nvSpPr>
        <p:spPr bwMode="auto">
          <a:xfrm>
            <a:off x="3879776" y="4737571"/>
            <a:ext cx="1522412" cy="1651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8625" name="Oval 16"/>
          <p:cNvSpPr>
            <a:spLocks noChangeArrowheads="1"/>
          </p:cNvSpPr>
          <p:nvPr/>
        </p:nvSpPr>
        <p:spPr bwMode="auto">
          <a:xfrm>
            <a:off x="4583038" y="4680421"/>
            <a:ext cx="300038" cy="263525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5601" name="Line 17"/>
          <p:cNvSpPr>
            <a:spLocks noChangeShapeType="1"/>
          </p:cNvSpPr>
          <p:nvPr/>
        </p:nvSpPr>
        <p:spPr bwMode="auto">
          <a:xfrm flipH="1" flipV="1">
            <a:off x="4744963" y="4813771"/>
            <a:ext cx="628650" cy="476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29" name="Oval 20"/>
          <p:cNvSpPr>
            <a:spLocks noChangeArrowheads="1"/>
          </p:cNvSpPr>
          <p:nvPr/>
        </p:nvSpPr>
        <p:spPr bwMode="auto">
          <a:xfrm>
            <a:off x="7570713" y="5401146"/>
            <a:ext cx="239713" cy="217487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8630" name="Text Box 21"/>
          <p:cNvSpPr txBox="1">
            <a:spLocks noChangeArrowheads="1"/>
          </p:cNvSpPr>
          <p:nvPr/>
        </p:nvSpPr>
        <p:spPr bwMode="auto">
          <a:xfrm>
            <a:off x="755576" y="3600921"/>
            <a:ext cx="1657350" cy="44421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>
                <a:latin typeface="田氏保钓体简" panose="02010800040101010101" pitchFamily="2" charset="-122"/>
                <a:ea typeface="田氏保钓体简" panose="02010800040101010101" pitchFamily="2" charset="-122"/>
              </a:rPr>
              <a:t>目标函数</a:t>
            </a:r>
          </a:p>
        </p:txBody>
      </p:sp>
      <p:pic>
        <p:nvPicPr>
          <p:cNvPr id="68631" name="Picture 2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lum bright="-40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21" y="2476822"/>
            <a:ext cx="1944687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632" name="Text Box 23"/>
          <p:cNvSpPr txBox="1">
            <a:spLocks noChangeArrowheads="1"/>
          </p:cNvSpPr>
          <p:nvPr/>
        </p:nvSpPr>
        <p:spPr bwMode="auto">
          <a:xfrm>
            <a:off x="2484883" y="2549847"/>
            <a:ext cx="65516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</a:t>
            </a:r>
            <a:r>
              <a:rPr kumimoji="1" lang="en-US" altLang="ja-JP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Working Set</a:t>
            </a:r>
            <a:r>
              <a:rPr kumimoji="1"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的选择方法：最急下降法</a:t>
            </a:r>
            <a:endParaRPr kumimoji="1" lang="ja-JP" altLang="en-US" sz="2800" dirty="0">
              <a:solidFill>
                <a:srgbClr val="3333FF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pic>
        <p:nvPicPr>
          <p:cNvPr id="68636" name="Picture 2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lum bright="-40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438" y="3732683"/>
            <a:ext cx="508000" cy="25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637" name="Text Box 29"/>
          <p:cNvSpPr txBox="1">
            <a:spLocks noChangeArrowheads="1"/>
          </p:cNvSpPr>
          <p:nvPr/>
        </p:nvSpPr>
        <p:spPr bwMode="auto">
          <a:xfrm>
            <a:off x="7308776" y="5688483"/>
            <a:ext cx="8747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初始值</a:t>
            </a:r>
          </a:p>
        </p:txBody>
      </p:sp>
      <p:sp>
        <p:nvSpPr>
          <p:cNvPr id="68638" name="Text Box 30"/>
          <p:cNvSpPr txBox="1">
            <a:spLocks noChangeArrowheads="1"/>
          </p:cNvSpPr>
          <p:nvPr/>
        </p:nvSpPr>
        <p:spPr bwMode="auto">
          <a:xfrm>
            <a:off x="4283571" y="4969346"/>
            <a:ext cx="936501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CC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>
                <a:latin typeface="田氏保钓体简" panose="02010800040101010101" pitchFamily="2" charset="-122"/>
                <a:ea typeface="田氏保钓体简" panose="02010800040101010101" pitchFamily="2" charset="-122"/>
              </a:rPr>
              <a:t>最小值</a:t>
            </a:r>
          </a:p>
        </p:txBody>
      </p:sp>
      <p:sp>
        <p:nvSpPr>
          <p:cNvPr id="68639" name="Text Box 31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工作集选择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172C26-5BD6-4A77-AF24-987D0E45FA6E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30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5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5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5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5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5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93" grpId="0" animBg="1"/>
      <p:bldP spid="195594" grpId="0" animBg="1"/>
      <p:bldP spid="195595" grpId="0" animBg="1"/>
      <p:bldP spid="195596" grpId="0" animBg="1"/>
      <p:bldP spid="195597" grpId="0" animBg="1"/>
      <p:bldP spid="195598" grpId="0" animBg="1"/>
      <p:bldP spid="19560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梯度下降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Gradient Descent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AutoShape 2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44079" y="2052131"/>
            <a:ext cx="692832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梯度下降：</a:t>
            </a: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	use all examples in each iteration. 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随机（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Stochastic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）梯度下降：</a:t>
            </a: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	use 1 example in each iteration 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批量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(mini-batch)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梯度下：</a:t>
            </a: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	use b examples in each iteration</a:t>
            </a:r>
            <a:b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</a:b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4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SMO?   batch=2</a:t>
            </a:r>
            <a:endParaRPr lang="zh-CN" altLang="en-US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CC2A3B-2425-423D-99D2-DDD63A394B41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83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55" b="25199"/>
          <a:stretch/>
        </p:blipFill>
        <p:spPr bwMode="auto">
          <a:xfrm>
            <a:off x="3491880" y="3906327"/>
            <a:ext cx="1505464" cy="768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SMO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原理分析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AutoShape 2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27584" y="2010320"/>
            <a:ext cx="748883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为了求解参数                        ，首先想到的是坐标上升的思路，例如求解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α</a:t>
            </a:r>
            <a:r>
              <a:rPr lang="en-US" altLang="zh-CN" sz="24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1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,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可以固定其他         个参数，可以看成关于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α</a:t>
            </a:r>
            <a:r>
              <a:rPr lang="en-US" altLang="zh-CN" sz="24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1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的一元函数求解。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但是注意到问题中的等式约束条件                     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当固定其他参数时，参数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α</a:t>
            </a:r>
            <a:r>
              <a:rPr lang="en-US" altLang="zh-CN" sz="24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1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也被固定，因此此种方法不可用。 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SMO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算法选择同时优化两个参数，固定其他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N-2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个参数。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771800" y="2010320"/>
                <a:ext cx="18666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⋯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zh-CN" altLang="en-US" sz="2400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2010320"/>
                <a:ext cx="186660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24128" y="2442368"/>
                <a:ext cx="7402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𝑙</m:t>
                      </m:r>
                      <m:r>
                        <a:rPr lang="en-US" altLang="zh-CN" b="0" i="1" smtClean="0"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442368"/>
                <a:ext cx="740203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8D92698-94A5-4BA6-8E35-C7C7ECBA80AA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11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D79D241-825D-4E69-9F21-C83F927377C3}" type="slidenum">
              <a:rPr lang="en-US" altLang="zh-CN"/>
              <a:pPr eaLnBrk="1" hangingPunct="1"/>
              <a:t>6</a:t>
            </a:fld>
            <a:endParaRPr lang="en-US" altLang="zh-CN"/>
          </a:p>
        </p:txBody>
      </p:sp>
      <p:sp>
        <p:nvSpPr>
          <p:cNvPr id="32771" name="Rectangle 2"/>
          <p:cNvSpPr>
            <a:spLocks noChangeArrowheads="1"/>
          </p:cNvSpPr>
          <p:nvPr/>
        </p:nvSpPr>
        <p:spPr bwMode="auto">
          <a:xfrm>
            <a:off x="1187450" y="1341438"/>
            <a:ext cx="360045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sz="3600">
              <a:latin typeface="Verdana" pitchFamily="34" charset="0"/>
              <a:ea typeface="方正启体简体" pitchFamily="65" charset="-122"/>
            </a:endParaRPr>
          </a:p>
        </p:txBody>
      </p:sp>
      <p:sp>
        <p:nvSpPr>
          <p:cNvPr id="32772" name="Text Box 3"/>
          <p:cNvSpPr txBox="1">
            <a:spLocks noChangeArrowheads="1"/>
          </p:cNvSpPr>
          <p:nvPr/>
        </p:nvSpPr>
        <p:spPr bwMode="auto">
          <a:xfrm>
            <a:off x="495300" y="2109788"/>
            <a:ext cx="8648700" cy="119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l"/>
            </a:pPr>
            <a:r>
              <a:rPr lang="ja-JP" altLang="en-US" b="1">
                <a:latin typeface="Verdana" pitchFamily="34" charset="0"/>
                <a:ea typeface="ＭＳ Ｐゴシック" pitchFamily="34" charset="-128"/>
              </a:rPr>
              <a:t> </a:t>
            </a:r>
            <a:r>
              <a:rPr lang="en-US" altLang="ja-JP">
                <a:latin typeface="Verdana" pitchFamily="34" charset="0"/>
                <a:ea typeface="ＭＳ Ｐゴシック" pitchFamily="34" charset="-128"/>
              </a:rPr>
              <a:t>Distance from sample     to the hyperplane is                     .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ja-JP" b="1">
                <a:latin typeface="Verdana" pitchFamily="34" charset="0"/>
                <a:ea typeface="ＭＳ Ｐゴシック" pitchFamily="34" charset="-128"/>
              </a:rPr>
              <a:t> </a:t>
            </a:r>
            <a:r>
              <a:rPr lang="en-US" altLang="ja-JP">
                <a:latin typeface="Verdana" pitchFamily="34" charset="0"/>
                <a:ea typeface="ＭＳ Ｐゴシック" pitchFamily="34" charset="-128"/>
              </a:rPr>
              <a:t>Samples closest to the hyperplane are</a:t>
            </a:r>
            <a:r>
              <a:rPr lang="en-US" altLang="ja-JP" b="1">
                <a:latin typeface="Verdana" pitchFamily="34" charset="0"/>
                <a:ea typeface="ＭＳ Ｐゴシック" pitchFamily="34" charset="-128"/>
              </a:rPr>
              <a:t> </a:t>
            </a:r>
            <a:r>
              <a:rPr lang="en-US" altLang="ja-JP" b="1" i="1">
                <a:latin typeface="Verdana" pitchFamily="34" charset="0"/>
                <a:ea typeface="ＭＳ Ｐゴシック" pitchFamily="34" charset="-128"/>
              </a:rPr>
              <a:t>support vectors</a:t>
            </a:r>
            <a:r>
              <a:rPr lang="en-US" altLang="ja-JP" b="1">
                <a:latin typeface="Verdana" pitchFamily="34" charset="0"/>
                <a:ea typeface="ＭＳ Ｐゴシック" pitchFamily="34" charset="-128"/>
              </a:rPr>
              <a:t>.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ja-JP" b="1" i="1">
                <a:latin typeface="Verdana" pitchFamily="34" charset="0"/>
                <a:ea typeface="ＭＳ Ｐゴシック" pitchFamily="34" charset="-128"/>
              </a:rPr>
              <a:t> Margin</a:t>
            </a:r>
            <a:r>
              <a:rPr lang="en-US" altLang="ja-JP" b="1">
                <a:latin typeface="Verdana" pitchFamily="34" charset="0"/>
                <a:ea typeface="ＭＳ Ｐゴシック" pitchFamily="34" charset="-128"/>
              </a:rPr>
              <a:t> </a:t>
            </a:r>
            <a:r>
              <a:rPr lang="en-US" altLang="ja-JP" b="1" i="1">
                <a:latin typeface="Verdana" pitchFamily="34" charset="0"/>
                <a:ea typeface="ＭＳ Ｐゴシック" pitchFamily="34" charset="-128"/>
              </a:rPr>
              <a:t>  </a:t>
            </a:r>
            <a:r>
              <a:rPr lang="en-US" altLang="ja-JP" b="1">
                <a:latin typeface="Verdana" pitchFamily="34" charset="0"/>
                <a:ea typeface="ＭＳ Ｐゴシック" pitchFamily="34" charset="-128"/>
              </a:rPr>
              <a:t> </a:t>
            </a:r>
            <a:r>
              <a:rPr lang="en-US" altLang="ja-JP">
                <a:latin typeface="Verdana" pitchFamily="34" charset="0"/>
                <a:ea typeface="ＭＳ Ｐゴシック" pitchFamily="34" charset="-128"/>
              </a:rPr>
              <a:t>of the separator</a:t>
            </a:r>
            <a:r>
              <a:rPr lang="en-US" altLang="ja-JP" b="1">
                <a:latin typeface="Verdana" pitchFamily="34" charset="0"/>
                <a:ea typeface="ＭＳ Ｐゴシック" pitchFamily="34" charset="-128"/>
              </a:rPr>
              <a:t> </a:t>
            </a:r>
            <a:r>
              <a:rPr lang="en-US" altLang="ja-JP">
                <a:latin typeface="Verdana" pitchFamily="34" charset="0"/>
                <a:ea typeface="ＭＳ Ｐゴシック" pitchFamily="34" charset="-128"/>
              </a:rPr>
              <a:t>is the distance between support  vectors.</a:t>
            </a:r>
          </a:p>
        </p:txBody>
      </p:sp>
      <p:pic>
        <p:nvPicPr>
          <p:cNvPr id="32773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2247900"/>
            <a:ext cx="227012" cy="16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4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2068513"/>
            <a:ext cx="14827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5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388" y="3060700"/>
            <a:ext cx="134937" cy="18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6" name="AutoShape 7"/>
          <p:cNvSpPr>
            <a:spLocks noChangeArrowheads="1"/>
          </p:cNvSpPr>
          <p:nvPr/>
        </p:nvSpPr>
        <p:spPr bwMode="auto">
          <a:xfrm>
            <a:off x="1946275" y="45672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7" name="AutoShape 8"/>
          <p:cNvSpPr>
            <a:spLocks noChangeArrowheads="1"/>
          </p:cNvSpPr>
          <p:nvPr/>
        </p:nvSpPr>
        <p:spPr bwMode="auto">
          <a:xfrm>
            <a:off x="1371600" y="49244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8" name="AutoShape 9"/>
          <p:cNvSpPr>
            <a:spLocks noChangeArrowheads="1"/>
          </p:cNvSpPr>
          <p:nvPr/>
        </p:nvSpPr>
        <p:spPr bwMode="auto">
          <a:xfrm>
            <a:off x="1524000" y="54705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9" name="AutoShape 10"/>
          <p:cNvSpPr>
            <a:spLocks noChangeArrowheads="1"/>
          </p:cNvSpPr>
          <p:nvPr/>
        </p:nvSpPr>
        <p:spPr bwMode="auto">
          <a:xfrm>
            <a:off x="1143000" y="59277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80" name="AutoShape 11"/>
          <p:cNvSpPr>
            <a:spLocks noChangeArrowheads="1"/>
          </p:cNvSpPr>
          <p:nvPr/>
        </p:nvSpPr>
        <p:spPr bwMode="auto">
          <a:xfrm>
            <a:off x="1676400" y="43275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81" name="AutoShape 12"/>
          <p:cNvSpPr>
            <a:spLocks noChangeArrowheads="1"/>
          </p:cNvSpPr>
          <p:nvPr/>
        </p:nvSpPr>
        <p:spPr bwMode="auto">
          <a:xfrm>
            <a:off x="1143000" y="52419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82" name="AutoShape 13"/>
          <p:cNvSpPr>
            <a:spLocks noChangeArrowheads="1"/>
          </p:cNvSpPr>
          <p:nvPr/>
        </p:nvSpPr>
        <p:spPr bwMode="auto">
          <a:xfrm>
            <a:off x="1295400" y="53943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83" name="AutoShape 14"/>
          <p:cNvSpPr>
            <a:spLocks noChangeArrowheads="1"/>
          </p:cNvSpPr>
          <p:nvPr/>
        </p:nvSpPr>
        <p:spPr bwMode="auto">
          <a:xfrm>
            <a:off x="2057400" y="50133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84" name="AutoShape 15"/>
          <p:cNvSpPr>
            <a:spLocks noChangeArrowheads="1"/>
          </p:cNvSpPr>
          <p:nvPr/>
        </p:nvSpPr>
        <p:spPr bwMode="auto">
          <a:xfrm>
            <a:off x="2959100" y="50006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85" name="AutoShape 16"/>
          <p:cNvSpPr>
            <a:spLocks noChangeArrowheads="1"/>
          </p:cNvSpPr>
          <p:nvPr/>
        </p:nvSpPr>
        <p:spPr bwMode="auto">
          <a:xfrm>
            <a:off x="2590800" y="59277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86" name="AutoShape 17"/>
          <p:cNvSpPr>
            <a:spLocks noChangeArrowheads="1"/>
          </p:cNvSpPr>
          <p:nvPr/>
        </p:nvSpPr>
        <p:spPr bwMode="auto">
          <a:xfrm>
            <a:off x="3581400" y="59277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87" name="AutoShape 18"/>
          <p:cNvSpPr>
            <a:spLocks noChangeArrowheads="1"/>
          </p:cNvSpPr>
          <p:nvPr/>
        </p:nvSpPr>
        <p:spPr bwMode="auto">
          <a:xfrm>
            <a:off x="2273300" y="64484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88" name="AutoShape 19"/>
          <p:cNvSpPr>
            <a:spLocks noChangeArrowheads="1"/>
          </p:cNvSpPr>
          <p:nvPr/>
        </p:nvSpPr>
        <p:spPr bwMode="auto">
          <a:xfrm>
            <a:off x="2895600" y="53181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89" name="AutoShape 20"/>
          <p:cNvSpPr>
            <a:spLocks noChangeArrowheads="1"/>
          </p:cNvSpPr>
          <p:nvPr/>
        </p:nvSpPr>
        <p:spPr bwMode="auto">
          <a:xfrm>
            <a:off x="2327275" y="5811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90" name="AutoShape 21"/>
          <p:cNvSpPr>
            <a:spLocks noChangeArrowheads="1"/>
          </p:cNvSpPr>
          <p:nvPr/>
        </p:nvSpPr>
        <p:spPr bwMode="auto">
          <a:xfrm>
            <a:off x="2971800" y="61563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91" name="AutoShape 22"/>
          <p:cNvSpPr>
            <a:spLocks noChangeArrowheads="1"/>
          </p:cNvSpPr>
          <p:nvPr/>
        </p:nvSpPr>
        <p:spPr bwMode="auto">
          <a:xfrm>
            <a:off x="3657600" y="52419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92" name="AutoShape 23"/>
          <p:cNvSpPr>
            <a:spLocks noChangeArrowheads="1"/>
          </p:cNvSpPr>
          <p:nvPr/>
        </p:nvSpPr>
        <p:spPr bwMode="auto">
          <a:xfrm>
            <a:off x="2143125" y="37290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93" name="AutoShape 24"/>
          <p:cNvSpPr>
            <a:spLocks noChangeArrowheads="1"/>
          </p:cNvSpPr>
          <p:nvPr/>
        </p:nvSpPr>
        <p:spPr bwMode="auto">
          <a:xfrm>
            <a:off x="2752725" y="38052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94" name="AutoShape 25"/>
          <p:cNvSpPr>
            <a:spLocks noChangeArrowheads="1"/>
          </p:cNvSpPr>
          <p:nvPr/>
        </p:nvSpPr>
        <p:spPr bwMode="auto">
          <a:xfrm>
            <a:off x="3819525" y="4567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95" name="Line 26"/>
          <p:cNvSpPr>
            <a:spLocks noChangeShapeType="1"/>
          </p:cNvSpPr>
          <p:nvPr/>
        </p:nvSpPr>
        <p:spPr bwMode="auto">
          <a:xfrm flipV="1">
            <a:off x="1430338" y="3729038"/>
            <a:ext cx="2084387" cy="2803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96" name="Line 27"/>
          <p:cNvSpPr>
            <a:spLocks noChangeShapeType="1"/>
          </p:cNvSpPr>
          <p:nvPr/>
        </p:nvSpPr>
        <p:spPr bwMode="auto">
          <a:xfrm>
            <a:off x="2224088" y="3811588"/>
            <a:ext cx="738187" cy="592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97" name="Line 28"/>
          <p:cNvSpPr>
            <a:spLocks noChangeShapeType="1"/>
          </p:cNvSpPr>
          <p:nvPr/>
        </p:nvSpPr>
        <p:spPr bwMode="auto">
          <a:xfrm flipH="1" flipV="1">
            <a:off x="2706688" y="4833938"/>
            <a:ext cx="254000" cy="1841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98" name="Oval 29"/>
          <p:cNvSpPr>
            <a:spLocks noChangeArrowheads="1"/>
          </p:cNvSpPr>
          <p:nvPr/>
        </p:nvSpPr>
        <p:spPr bwMode="auto">
          <a:xfrm>
            <a:off x="1982788" y="4948238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99" name="Oval 30"/>
          <p:cNvSpPr>
            <a:spLocks noChangeArrowheads="1"/>
          </p:cNvSpPr>
          <p:nvPr/>
        </p:nvSpPr>
        <p:spPr bwMode="auto">
          <a:xfrm>
            <a:off x="2255838" y="5743575"/>
            <a:ext cx="228600" cy="219075"/>
          </a:xfrm>
          <a:prstGeom prst="ellipse">
            <a:avLst/>
          </a:prstGeom>
          <a:noFill/>
          <a:ln w="19050" algn="ctr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800" name="Oval 31"/>
          <p:cNvSpPr>
            <a:spLocks noChangeArrowheads="1"/>
          </p:cNvSpPr>
          <p:nvPr/>
        </p:nvSpPr>
        <p:spPr bwMode="auto">
          <a:xfrm>
            <a:off x="2889250" y="4930775"/>
            <a:ext cx="228600" cy="219075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801" name="Line 32"/>
          <p:cNvSpPr>
            <a:spLocks noChangeShapeType="1"/>
          </p:cNvSpPr>
          <p:nvPr/>
        </p:nvSpPr>
        <p:spPr bwMode="auto">
          <a:xfrm flipH="1" flipV="1">
            <a:off x="2082800" y="5648325"/>
            <a:ext cx="244475" cy="1746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2" name="Line 33"/>
          <p:cNvSpPr>
            <a:spLocks noChangeShapeType="1"/>
          </p:cNvSpPr>
          <p:nvPr/>
        </p:nvSpPr>
        <p:spPr bwMode="auto">
          <a:xfrm flipH="1" flipV="1">
            <a:off x="2135188" y="5086350"/>
            <a:ext cx="234950" cy="1793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3" name="Line 34"/>
          <p:cNvSpPr>
            <a:spLocks noChangeShapeType="1"/>
          </p:cNvSpPr>
          <p:nvPr/>
        </p:nvSpPr>
        <p:spPr bwMode="auto">
          <a:xfrm flipV="1">
            <a:off x="1798638" y="3943350"/>
            <a:ext cx="2009775" cy="2693988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4" name="Line 35"/>
          <p:cNvSpPr>
            <a:spLocks noChangeShapeType="1"/>
          </p:cNvSpPr>
          <p:nvPr/>
        </p:nvSpPr>
        <p:spPr bwMode="auto">
          <a:xfrm flipV="1">
            <a:off x="1149350" y="3548063"/>
            <a:ext cx="2066925" cy="27701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5" name="Line 36"/>
          <p:cNvSpPr>
            <a:spLocks noChangeShapeType="1"/>
          </p:cNvSpPr>
          <p:nvPr/>
        </p:nvSpPr>
        <p:spPr bwMode="auto">
          <a:xfrm>
            <a:off x="3163888" y="3614738"/>
            <a:ext cx="552450" cy="419100"/>
          </a:xfrm>
          <a:prstGeom prst="line">
            <a:avLst/>
          </a:prstGeom>
          <a:noFill/>
          <a:ln w="9525">
            <a:solidFill>
              <a:srgbClr val="3399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2806" name="Picture 3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5" y="3768725"/>
            <a:ext cx="227013" cy="16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807" name="Picture 3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8" y="4141788"/>
            <a:ext cx="119062" cy="119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808" name="Picture 39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3" y="3636963"/>
            <a:ext cx="134937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809" name="Text Box 40"/>
          <p:cNvSpPr txBox="1">
            <a:spLocks noChangeArrowheads="1"/>
          </p:cNvSpPr>
          <p:nvPr/>
        </p:nvSpPr>
        <p:spPr bwMode="auto">
          <a:xfrm>
            <a:off x="4332288" y="3700463"/>
            <a:ext cx="40767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 dirty="0">
                <a:latin typeface="Verdana" pitchFamily="34" charset="0"/>
                <a:ea typeface="ＭＳ Ｐゴシック" pitchFamily="34" charset="-128"/>
              </a:rPr>
              <a:t>To find the optimal separator, </a:t>
            </a:r>
            <a:r>
              <a:rPr kumimoji="1" lang="en-US" altLang="ja-JP" dirty="0">
                <a:solidFill>
                  <a:srgbClr val="C00000"/>
                </a:solidFill>
                <a:latin typeface="Verdana" pitchFamily="34" charset="0"/>
                <a:ea typeface="ＭＳ Ｐゴシック" pitchFamily="34" charset="-128"/>
              </a:rPr>
              <a:t>maximize the margin </a:t>
            </a:r>
            <a:r>
              <a:rPr kumimoji="1" lang="en-US" altLang="ja-JP" dirty="0">
                <a:latin typeface="Verdana" pitchFamily="34" charset="0"/>
                <a:ea typeface="ＭＳ Ｐゴシック" pitchFamily="34" charset="-128"/>
              </a:rPr>
              <a:t>as follows:</a:t>
            </a:r>
          </a:p>
        </p:txBody>
      </p:sp>
      <p:pic>
        <p:nvPicPr>
          <p:cNvPr id="32810" name="Picture 41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5" y="4468813"/>
            <a:ext cx="2941638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811" name="Text Box 42"/>
          <p:cNvSpPr txBox="1">
            <a:spLocks noChangeArrowheads="1"/>
          </p:cNvSpPr>
          <p:nvPr/>
        </p:nvSpPr>
        <p:spPr bwMode="auto">
          <a:xfrm>
            <a:off x="2427288" y="5589588"/>
            <a:ext cx="1885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 sz="1600">
                <a:latin typeface="Verdana" pitchFamily="34" charset="0"/>
                <a:ea typeface="ＭＳ Ｐゴシック" pitchFamily="34" charset="-128"/>
              </a:rPr>
              <a:t>support vector</a:t>
            </a:r>
          </a:p>
        </p:txBody>
      </p:sp>
      <p:sp>
        <p:nvSpPr>
          <p:cNvPr id="32812" name="Text Box 43"/>
          <p:cNvSpPr txBox="1">
            <a:spLocks noChangeArrowheads="1"/>
          </p:cNvSpPr>
          <p:nvPr/>
        </p:nvSpPr>
        <p:spPr bwMode="auto">
          <a:xfrm>
            <a:off x="4332288" y="4992688"/>
            <a:ext cx="815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Let</a:t>
            </a:r>
          </a:p>
        </p:txBody>
      </p:sp>
      <p:pic>
        <p:nvPicPr>
          <p:cNvPr id="32813" name="Picture 44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5300663"/>
            <a:ext cx="276225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814" name="Text Box 45"/>
          <p:cNvSpPr txBox="1">
            <a:spLocks noChangeArrowheads="1"/>
          </p:cNvSpPr>
          <p:nvPr/>
        </p:nvSpPr>
        <p:spPr bwMode="auto">
          <a:xfrm>
            <a:off x="4332288" y="5689600"/>
            <a:ext cx="25288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Maximum margin:</a:t>
            </a:r>
          </a:p>
        </p:txBody>
      </p:sp>
      <p:pic>
        <p:nvPicPr>
          <p:cNvPr id="32815" name="Picture 46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63" y="6137275"/>
            <a:ext cx="11842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816" name="Text Box 47"/>
          <p:cNvSpPr txBox="1">
            <a:spLocks noChangeArrowheads="1"/>
          </p:cNvSpPr>
          <p:nvPr/>
        </p:nvSpPr>
        <p:spPr bwMode="auto">
          <a:xfrm>
            <a:off x="1114425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latin typeface="方正启体简体" pitchFamily="65" charset="-122"/>
                <a:ea typeface="方正启体简体" pitchFamily="65" charset="-122"/>
              </a:rPr>
              <a:t>间隔的概念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A1EB55-34D1-4EA4-B490-A6FD8B33A27C}" type="datetime11">
              <a:rPr lang="zh-CN" altLang="en-US" smtClean="0">
                <a:solidFill>
                  <a:srgbClr val="000000"/>
                </a:solidFill>
              </a:rPr>
              <a:t>15:41:23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538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484C412-2982-46CD-8D5A-2FAFB5367436}" type="slidenum">
              <a:rPr lang="en-US" altLang="zh-CN"/>
              <a:pPr eaLnBrk="1" hangingPunct="1"/>
              <a:t>60</a:t>
            </a:fld>
            <a:endParaRPr lang="en-US" altLang="zh-CN"/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838200" y="1989138"/>
            <a:ext cx="798195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000" b="1">
                <a:solidFill>
                  <a:srgbClr val="000000"/>
                </a:solidFill>
              </a:rPr>
              <a:t>SMO a</a:t>
            </a:r>
            <a:r>
              <a:rPr lang="en-US" altLang="ja-JP" sz="2000" b="1">
                <a:solidFill>
                  <a:srgbClr val="000000"/>
                </a:solidFill>
              </a:rPr>
              <a:t>lgorithm</a:t>
            </a:r>
            <a:r>
              <a:rPr lang="en-US" altLang="zh-CN" sz="2000" b="1">
                <a:solidFill>
                  <a:srgbClr val="000000"/>
                </a:solidFill>
              </a:rPr>
              <a:t> for Problem 4</a:t>
            </a:r>
            <a:r>
              <a:rPr lang="en-US" altLang="ja-JP" sz="2000" b="1">
                <a:solidFill>
                  <a:srgbClr val="000000"/>
                </a:solidFill>
              </a:rPr>
              <a:t>:</a:t>
            </a:r>
            <a:r>
              <a:rPr lang="en-US" altLang="zh-CN" sz="2000" b="1">
                <a:solidFill>
                  <a:srgbClr val="000000"/>
                </a:solidFill>
              </a:rPr>
              <a:t> Given a set of training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b="1">
                <a:solidFill>
                  <a:srgbClr val="000000"/>
                </a:solidFill>
              </a:rPr>
              <a:t>samples                     , kernel function            and a positive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b="1">
                <a:solidFill>
                  <a:srgbClr val="000000"/>
                </a:solidFill>
              </a:rPr>
              <a:t>constant     , execute the following steps.  </a:t>
            </a:r>
            <a:endParaRPr lang="en-US" altLang="ja-JP" sz="2000" b="1">
              <a:solidFill>
                <a:srgbClr val="000000"/>
              </a:solidFill>
            </a:endParaRP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852488" y="4210050"/>
            <a:ext cx="76073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>
                <a:latin typeface="Verdana" pitchFamily="34" charset="0"/>
              </a:rPr>
              <a:t>Step 3:  Choose                  , a </a:t>
            </a:r>
            <a:r>
              <a:rPr lang="en-US" altLang="zh-CN">
                <a:latin typeface="Verdana" pitchFamily="34" charset="0"/>
              </a:rPr>
              <a:t>       -</a:t>
            </a:r>
            <a:r>
              <a:rPr lang="en-US" altLang="ja-JP">
                <a:latin typeface="Verdana" pitchFamily="34" charset="0"/>
              </a:rPr>
              <a:t>violating pair at        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>
                <a:latin typeface="Verdana" pitchFamily="34" charset="0"/>
              </a:rPr>
              <a:t>             Minimize          while varying only        and        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>
                <a:latin typeface="Verdana" pitchFamily="34" charset="0"/>
              </a:rPr>
              <a:t>             Let               be the point thus obtained.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>
                <a:latin typeface="Verdana" pitchFamily="34" charset="0"/>
              </a:rPr>
              <a:t>             Set                and go to Step 2.</a:t>
            </a:r>
            <a:endParaRPr lang="en-US" altLang="zh-CN">
              <a:latin typeface="Verdana" pitchFamily="34" charset="0"/>
            </a:endParaRPr>
          </a:p>
        </p:txBody>
      </p: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852488" y="3706813"/>
            <a:ext cx="79216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>
                <a:latin typeface="Verdana" pitchFamily="34" charset="0"/>
              </a:rPr>
              <a:t>Step 2:  If        satisfies the </a:t>
            </a:r>
            <a:r>
              <a:rPr lang="en-US" altLang="zh-CN">
                <a:latin typeface="Verdana" pitchFamily="34" charset="0"/>
              </a:rPr>
              <a:t>       -</a:t>
            </a:r>
            <a:r>
              <a:rPr lang="en-US" altLang="ja-JP">
                <a:latin typeface="Verdana" pitchFamily="34" charset="0"/>
              </a:rPr>
              <a:t>optimal</a:t>
            </a:r>
            <a:r>
              <a:rPr lang="en-US" altLang="zh-CN">
                <a:latin typeface="Verdana" pitchFamily="34" charset="0"/>
              </a:rPr>
              <a:t>ity</a:t>
            </a:r>
            <a:r>
              <a:rPr lang="en-US" altLang="ja-JP">
                <a:latin typeface="Verdana" pitchFamily="34" charset="0"/>
              </a:rPr>
              <a:t> condition, stop.</a:t>
            </a:r>
            <a:endParaRPr lang="en-US" altLang="zh-CN">
              <a:latin typeface="Verdana" pitchFamily="34" charset="0"/>
            </a:endParaRPr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852488" y="3201988"/>
            <a:ext cx="79216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>
                <a:latin typeface="Verdana" pitchFamily="34" charset="0"/>
              </a:rPr>
              <a:t>Step 1:  Set</a:t>
            </a:r>
            <a:r>
              <a:rPr lang="ja-JP" altLang="en-US">
                <a:latin typeface="Verdana" pitchFamily="34" charset="0"/>
                <a:ea typeface="ＭＳ Ｐゴシック" pitchFamily="34" charset="-128"/>
              </a:rPr>
              <a:t>　 　</a:t>
            </a:r>
            <a:r>
              <a:rPr lang="ja-JP" altLang="en-US">
                <a:latin typeface="Verdana" pitchFamily="34" charset="0"/>
              </a:rPr>
              <a:t>               </a:t>
            </a:r>
            <a:r>
              <a:rPr lang="ja-JP" altLang="en-US">
                <a:latin typeface="Verdana" pitchFamily="34" charset="0"/>
                <a:ea typeface="ＭＳ Ｐゴシック" pitchFamily="34" charset="-128"/>
              </a:rPr>
              <a:t>　　</a:t>
            </a:r>
            <a:r>
              <a:rPr lang="ja-JP" altLang="en-US">
                <a:latin typeface="Verdana" pitchFamily="34" charset="0"/>
              </a:rPr>
              <a:t>  </a:t>
            </a:r>
            <a:r>
              <a:rPr lang="en-US" altLang="ja-JP">
                <a:latin typeface="Verdana" pitchFamily="34" charset="0"/>
              </a:rPr>
              <a:t>.</a:t>
            </a:r>
            <a:endParaRPr lang="en-US" altLang="zh-CN">
              <a:latin typeface="Verdana" pitchFamily="34" charset="0"/>
            </a:endParaRPr>
          </a:p>
        </p:txBody>
      </p:sp>
      <p:sp>
        <p:nvSpPr>
          <p:cNvPr id="57351" name="Rectangle 16"/>
          <p:cNvSpPr>
            <a:spLocks noChangeArrowheads="1"/>
          </p:cNvSpPr>
          <p:nvPr/>
        </p:nvSpPr>
        <p:spPr bwMode="auto">
          <a:xfrm>
            <a:off x="1041400" y="6091238"/>
            <a:ext cx="7207250" cy="433387"/>
          </a:xfrm>
          <a:prstGeom prst="rect">
            <a:avLst/>
          </a:prstGeom>
          <a:solidFill>
            <a:srgbClr val="A6D08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ja-JP" sz="2000"/>
              <a:t>The optimization problems in Step 3 are called subproblems.</a:t>
            </a:r>
          </a:p>
        </p:txBody>
      </p:sp>
      <p:sp>
        <p:nvSpPr>
          <p:cNvPr id="57352" name="Text Box 20"/>
          <p:cNvSpPr txBox="1">
            <a:spLocks noChangeArrowheads="1"/>
          </p:cNvSpPr>
          <p:nvPr/>
        </p:nvSpPr>
        <p:spPr bwMode="auto">
          <a:xfrm>
            <a:off x="1258888" y="1126485"/>
            <a:ext cx="81375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序列最小优化算法</a:t>
            </a:r>
            <a:r>
              <a:rPr lang="en-US" altLang="zh-CN" sz="2400" dirty="0">
                <a:solidFill>
                  <a:srgbClr val="000000"/>
                </a:solidFill>
                <a:ea typeface="方正启体简体" pitchFamily="65" charset="-122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SMO</a:t>
            </a:r>
          </a:p>
        </p:txBody>
      </p:sp>
      <p:pic>
        <p:nvPicPr>
          <p:cNvPr id="57353" name="Picture 2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420938"/>
            <a:ext cx="1408113" cy="30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54" name="Picture 2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63" y="2470150"/>
            <a:ext cx="715962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55" name="Picture 2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852738"/>
            <a:ext cx="19050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56" name="Picture 34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963" y="4719638"/>
            <a:ext cx="585787" cy="23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57" name="Picture 3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8" y="3789363"/>
            <a:ext cx="544512" cy="2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58" name="Picture 39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4292600"/>
            <a:ext cx="544512" cy="23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59" name="Picture 40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863" y="3279775"/>
            <a:ext cx="189865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60" name="Picture 4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795713"/>
            <a:ext cx="5365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61" name="Picture 42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286250"/>
            <a:ext cx="1312863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62" name="Picture 43" descr="txp_fi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38" y="4287838"/>
            <a:ext cx="5365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63" name="Picture 44" descr="txp_fi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225" y="4741863"/>
            <a:ext cx="512763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64" name="Picture 45" descr="txp_fig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688" y="4786313"/>
            <a:ext cx="549275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65" name="Picture 46" descr="txp_fig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5114925"/>
            <a:ext cx="1016000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66" name="Picture 47" descr="txp_fig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725" y="5538788"/>
            <a:ext cx="1109663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6672BBC-F9C7-4E65-A3CD-ABDE356907A2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45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如何更新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AutoShape 2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36" y="1861359"/>
            <a:ext cx="7092280" cy="4880009"/>
          </a:xfrm>
          <a:prstGeom prst="rect">
            <a:avLst/>
          </a:prstGeom>
        </p:spPr>
      </p:pic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03D854-73A9-4027-ACEB-E2074B12FC2D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08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如何更新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AutoShape 2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60848"/>
            <a:ext cx="7716358" cy="468052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72066" y="2060848"/>
            <a:ext cx="3858179" cy="2160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D9594B-6E49-43AD-8CF3-B3A7AC5FC1C7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41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如何更新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AutoShape 2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96" y="2118487"/>
            <a:ext cx="7236296" cy="2678665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93" y="5028679"/>
            <a:ext cx="7452320" cy="106461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04114" y="1988840"/>
            <a:ext cx="3858179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E2DACD-BA98-4605-8270-FF126AEBDE74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88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60848"/>
            <a:ext cx="8454046" cy="446449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flipV="1">
            <a:off x="6995326" y="6093296"/>
            <a:ext cx="175730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如何更新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AutoShape 2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DC880EE-9AC4-452C-828F-1439CFEB097B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33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如何更新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AutoShape 2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395536" y="2132856"/>
            <a:ext cx="8514226" cy="4032448"/>
            <a:chOff x="395536" y="2132856"/>
            <a:chExt cx="8514226" cy="4032448"/>
          </a:xfrm>
        </p:grpSpPr>
        <p:pic>
          <p:nvPicPr>
            <p:cNvPr id="9" name="图片 8" descr="屏幕剪辑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95"/>
            <a:stretch/>
          </p:blipFill>
          <p:spPr>
            <a:xfrm>
              <a:off x="395536" y="2492896"/>
              <a:ext cx="8373206" cy="324036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48464" y="2132856"/>
              <a:ext cx="161298" cy="4032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8D71FE-2747-46F5-B859-18704B17397C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94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如何更新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AutoShape 2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611560" y="1910580"/>
            <a:ext cx="7942452" cy="4752375"/>
            <a:chOff x="611560" y="1910580"/>
            <a:chExt cx="7942452" cy="4752375"/>
          </a:xfrm>
        </p:grpSpPr>
        <p:grpSp>
          <p:nvGrpSpPr>
            <p:cNvPr id="13" name="组合 12"/>
            <p:cNvGrpSpPr/>
            <p:nvPr/>
          </p:nvGrpSpPr>
          <p:grpSpPr>
            <a:xfrm>
              <a:off x="611560" y="1910580"/>
              <a:ext cx="7942452" cy="4752375"/>
              <a:chOff x="611560" y="1910580"/>
              <a:chExt cx="7942452" cy="4752375"/>
            </a:xfrm>
          </p:grpSpPr>
          <p:pic>
            <p:nvPicPr>
              <p:cNvPr id="11" name="图片 10" descr="屏幕剪辑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560" y="2060848"/>
                <a:ext cx="7942452" cy="4602107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>
              <a:xfrm>
                <a:off x="5004048" y="1916832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2483768" y="1910580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4355976" y="3933056"/>
              <a:ext cx="2088232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9F9C9-7B0D-492B-98C1-FDCDB62B900E}" type="datetime11">
              <a:rPr lang="zh-CN" altLang="en-US" smtClean="0">
                <a:solidFill>
                  <a:srgbClr val="000000"/>
                </a:solidFill>
              </a:rPr>
              <a:t>15:41:24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4550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164375B-078D-4378-AE1E-8F77FAA12F78}" type="slidenum">
              <a:rPr lang="en-US" altLang="zh-CN"/>
              <a:pPr eaLnBrk="1" hangingPunct="1"/>
              <a:t>67</a:t>
            </a:fld>
            <a:endParaRPr lang="en-US" altLang="zh-CN"/>
          </a:p>
        </p:txBody>
      </p:sp>
      <p:sp>
        <p:nvSpPr>
          <p:cNvPr id="60419" name="AutoShape 14"/>
          <p:cNvSpPr>
            <a:spLocks noChangeArrowheads="1"/>
          </p:cNvSpPr>
          <p:nvPr/>
        </p:nvSpPr>
        <p:spPr bwMode="auto">
          <a:xfrm>
            <a:off x="7021513" y="4075113"/>
            <a:ext cx="1295400" cy="504825"/>
          </a:xfrm>
          <a:prstGeom prst="wedgeRectCallout">
            <a:avLst>
              <a:gd name="adj1" fmla="val -43505"/>
              <a:gd name="adj2" fmla="val -12767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A6D08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/>
          </a:p>
        </p:txBody>
      </p:sp>
      <p:sp>
        <p:nvSpPr>
          <p:cNvPr id="60420" name="Text Box 2"/>
          <p:cNvSpPr txBox="1">
            <a:spLocks noChangeArrowheads="1"/>
          </p:cNvSpPr>
          <p:nvPr/>
        </p:nvSpPr>
        <p:spPr bwMode="auto">
          <a:xfrm>
            <a:off x="1330325" y="1131888"/>
            <a:ext cx="45370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无制约的更新</a:t>
            </a:r>
            <a:r>
              <a:rPr lang="en-US" altLang="zh-CN" sz="3600">
                <a:solidFill>
                  <a:srgbClr val="000000"/>
                </a:solidFill>
                <a:ea typeface="方正启体简体" pitchFamily="65" charset="-122"/>
              </a:rPr>
              <a:t>-</a:t>
            </a:r>
            <a:endParaRPr lang="en-US" altLang="zh-CN" sz="24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60421" name="Text Box 3"/>
          <p:cNvSpPr txBox="1">
            <a:spLocks noChangeArrowheads="1"/>
          </p:cNvSpPr>
          <p:nvPr/>
        </p:nvSpPr>
        <p:spPr bwMode="auto">
          <a:xfrm>
            <a:off x="468313" y="2492375"/>
            <a:ext cx="7921625" cy="353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 b="1">
                <a:latin typeface="Verdana" pitchFamily="34" charset="0"/>
                <a:ea typeface="楷体_GB2312" pitchFamily="49" charset="-122"/>
              </a:rPr>
              <a:t>The second derivative of the objective function along the diagonal line:</a:t>
            </a:r>
            <a:r>
              <a:rPr kumimoji="1" lang="en-US" altLang="zh-CN" sz="2000" b="1">
                <a:latin typeface="Verdana" pitchFamily="34" charset="0"/>
                <a:ea typeface="ＭＳ Ｐゴシック" pitchFamily="34" charset="-128"/>
              </a:rPr>
              <a:t> 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zh-CN" sz="2000" b="1">
              <a:latin typeface="Verdana" pitchFamily="34" charset="0"/>
              <a:ea typeface="ＭＳ Ｐゴシック" pitchFamily="34" charset="-128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000" b="1">
                <a:latin typeface="Verdana" pitchFamily="34" charset="0"/>
                <a:ea typeface="ＭＳ Ｐゴシック" pitchFamily="34" charset="-128"/>
              </a:rPr>
              <a:t>Calculate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zh-CN" sz="2000" b="1">
              <a:latin typeface="Verdana" pitchFamily="34" charset="0"/>
              <a:ea typeface="ＭＳ Ｐゴシック" pitchFamily="34" charset="-128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000" b="1">
                <a:latin typeface="Verdana" pitchFamily="34" charset="0"/>
                <a:ea typeface="ＭＳ Ｐゴシック" pitchFamily="34" charset="-128"/>
              </a:rPr>
              <a:t>where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zh-CN" sz="2000" b="1">
              <a:latin typeface="Verdana" pitchFamily="34" charset="0"/>
              <a:ea typeface="ＭＳ Ｐゴシック" pitchFamily="34" charset="-128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latin typeface="Verdana" pitchFamily="34" charset="0"/>
                <a:ea typeface="ＭＳ Ｐゴシック" pitchFamily="34" charset="-128"/>
              </a:rPr>
              <a:t>   </a:t>
            </a:r>
            <a:endParaRPr kumimoji="1" lang="en-US" altLang="ja-JP" sz="2400" b="1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60422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4075113"/>
            <a:ext cx="3567113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3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38" y="4217988"/>
            <a:ext cx="781050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4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38" y="4940300"/>
            <a:ext cx="265112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5" name="Picture 15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75" y="1301750"/>
            <a:ext cx="509588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6" name="Picture 16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3282950"/>
            <a:ext cx="5986462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3F6261-E914-4B52-A190-8513A95738AD}" type="datetime11">
              <a:rPr lang="zh-CN" altLang="en-US" smtClean="0">
                <a:solidFill>
                  <a:srgbClr val="000000"/>
                </a:solidFill>
              </a:rPr>
              <a:t>15:41:25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946890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282E159-D75A-4D18-888A-F90CE2944553}" type="slidenum">
              <a:rPr lang="en-US" altLang="zh-CN"/>
              <a:pPr eaLnBrk="1" hangingPunct="1"/>
              <a:t>68</a:t>
            </a:fld>
            <a:endParaRPr lang="en-US" altLang="zh-CN"/>
          </a:p>
        </p:txBody>
      </p:sp>
      <p:sp>
        <p:nvSpPr>
          <p:cNvPr id="58371" name="Text Box 9"/>
          <p:cNvSpPr txBox="1">
            <a:spLocks noChangeArrowheads="1"/>
          </p:cNvSpPr>
          <p:nvPr/>
        </p:nvSpPr>
        <p:spPr bwMode="auto">
          <a:xfrm>
            <a:off x="1258888" y="1125538"/>
            <a:ext cx="81375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变量更新</a:t>
            </a:r>
            <a:endParaRPr lang="zh-CN" altLang="en-US" sz="24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58372" name="Rectangle 22"/>
          <p:cNvSpPr>
            <a:spLocks noChangeArrowheads="1"/>
          </p:cNvSpPr>
          <p:nvPr/>
        </p:nvSpPr>
        <p:spPr bwMode="auto">
          <a:xfrm>
            <a:off x="1619250" y="2894013"/>
            <a:ext cx="1584325" cy="1511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373" name="Line 23"/>
          <p:cNvSpPr>
            <a:spLocks noChangeShapeType="1"/>
          </p:cNvSpPr>
          <p:nvPr/>
        </p:nvSpPr>
        <p:spPr bwMode="auto">
          <a:xfrm flipV="1">
            <a:off x="2339975" y="3541713"/>
            <a:ext cx="863600" cy="863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4" name="Oval 24"/>
          <p:cNvSpPr>
            <a:spLocks noChangeArrowheads="1"/>
          </p:cNvSpPr>
          <p:nvPr/>
        </p:nvSpPr>
        <p:spPr bwMode="auto">
          <a:xfrm>
            <a:off x="2843213" y="3757613"/>
            <a:ext cx="144462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375" name="Rectangle 25"/>
          <p:cNvSpPr>
            <a:spLocks noChangeArrowheads="1"/>
          </p:cNvSpPr>
          <p:nvPr/>
        </p:nvSpPr>
        <p:spPr bwMode="auto">
          <a:xfrm>
            <a:off x="5507038" y="2906713"/>
            <a:ext cx="1584325" cy="1511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376" name="Line 26"/>
          <p:cNvSpPr>
            <a:spLocks noChangeShapeType="1"/>
          </p:cNvSpPr>
          <p:nvPr/>
        </p:nvSpPr>
        <p:spPr bwMode="auto">
          <a:xfrm>
            <a:off x="6154738" y="2905125"/>
            <a:ext cx="936625" cy="8651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7" name="Oval 27"/>
          <p:cNvSpPr>
            <a:spLocks noChangeArrowheads="1"/>
          </p:cNvSpPr>
          <p:nvPr/>
        </p:nvSpPr>
        <p:spPr bwMode="auto">
          <a:xfrm>
            <a:off x="6802438" y="3482975"/>
            <a:ext cx="144462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58378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541713"/>
            <a:ext cx="785813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9" name="Picture 3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467225"/>
            <a:ext cx="785813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80" name="Picture 3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30600"/>
            <a:ext cx="846138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81" name="Picture 35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75" y="2593975"/>
            <a:ext cx="846138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82" name="Picture 36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900" y="3530600"/>
            <a:ext cx="785813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83" name="Picture 37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4478338"/>
            <a:ext cx="785813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84" name="Picture 38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50" y="3541713"/>
            <a:ext cx="846138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85" name="Picture 39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25" y="2605088"/>
            <a:ext cx="846138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86" name="Picture 43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981575"/>
            <a:ext cx="266858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87" name="Picture 45" descr="txp_fi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988" y="4992688"/>
            <a:ext cx="2705100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388" name="Text Box 46"/>
          <p:cNvSpPr txBox="1">
            <a:spLocks noChangeArrowheads="1"/>
          </p:cNvSpPr>
          <p:nvPr/>
        </p:nvSpPr>
        <p:spPr bwMode="auto">
          <a:xfrm>
            <a:off x="611188" y="5486400"/>
            <a:ext cx="79216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Verdana" pitchFamily="34" charset="0"/>
                <a:ea typeface="ＭＳ Ｐゴシック" pitchFamily="34" charset="-128"/>
              </a:rPr>
              <a:t>where                    is a constant that depends on the previous values of     and    , and           .  </a:t>
            </a:r>
            <a:endParaRPr kumimoji="1" lang="en-US" altLang="ja-JP" sz="2400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58389" name="Picture 48" descr="txp_fi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5557838"/>
            <a:ext cx="1858962" cy="30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90" name="Picture 50" descr="txp_fig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6038850"/>
            <a:ext cx="261938" cy="16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91" name="Picture 52" descr="txp_fig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6062663"/>
            <a:ext cx="274638" cy="16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92" name="Picture 54" descr="txp_fig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5989638"/>
            <a:ext cx="977900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393" name="Text Box 55"/>
          <p:cNvSpPr txBox="1">
            <a:spLocks noChangeArrowheads="1"/>
          </p:cNvSpPr>
          <p:nvPr/>
        </p:nvSpPr>
        <p:spPr bwMode="auto">
          <a:xfrm>
            <a:off x="611188" y="2030413"/>
            <a:ext cx="7921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Verdana" pitchFamily="34" charset="0"/>
                <a:ea typeface="ＭＳ Ｐゴシック" pitchFamily="34" charset="-128"/>
              </a:rPr>
              <a:t>Let the chosen pair be        .   </a:t>
            </a:r>
            <a:endParaRPr kumimoji="1" lang="ja-JP" altLang="en-US" sz="2400" dirty="0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58394" name="Picture 57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132856"/>
            <a:ext cx="719999" cy="28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8DC7C46-E179-4BB8-AC89-83AF2B33262D}" type="datetime11">
              <a:rPr lang="zh-CN" altLang="en-US" smtClean="0">
                <a:solidFill>
                  <a:srgbClr val="000000"/>
                </a:solidFill>
              </a:rPr>
              <a:t>15:41:25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9" name="Line 23"/>
          <p:cNvSpPr>
            <a:spLocks noChangeShapeType="1"/>
          </p:cNvSpPr>
          <p:nvPr/>
        </p:nvSpPr>
        <p:spPr bwMode="auto">
          <a:xfrm flipV="1">
            <a:off x="1619250" y="2905125"/>
            <a:ext cx="863600" cy="863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>
            <a:off x="5508104" y="3501112"/>
            <a:ext cx="936625" cy="900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943707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65A1D3E-E44E-4F43-BFBA-7B8DFB88F3F9}" type="slidenum">
              <a:rPr lang="en-US" altLang="zh-CN"/>
              <a:pPr eaLnBrk="1" hangingPunct="1"/>
              <a:t>69</a:t>
            </a:fld>
            <a:endParaRPr lang="en-US" altLang="zh-CN"/>
          </a:p>
        </p:txBody>
      </p:sp>
      <p:sp>
        <p:nvSpPr>
          <p:cNvPr id="59395" name="Text Box 2"/>
          <p:cNvSpPr txBox="1">
            <a:spLocks noChangeArrowheads="1"/>
          </p:cNvSpPr>
          <p:nvPr/>
        </p:nvSpPr>
        <p:spPr bwMode="auto">
          <a:xfrm>
            <a:off x="1330325" y="1131888"/>
            <a:ext cx="30257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边界</a:t>
            </a:r>
            <a:r>
              <a:rPr lang="en-US" altLang="zh-CN" sz="3600">
                <a:solidFill>
                  <a:srgbClr val="000000"/>
                </a:solidFill>
                <a:ea typeface="方正启体简体" pitchFamily="65" charset="-122"/>
              </a:rPr>
              <a:t>-</a:t>
            </a:r>
            <a:endParaRPr lang="en-US" altLang="zh-CN" sz="24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59396" name="Text Box 20"/>
          <p:cNvSpPr txBox="1">
            <a:spLocks noChangeArrowheads="1"/>
          </p:cNvSpPr>
          <p:nvPr/>
        </p:nvSpPr>
        <p:spPr bwMode="auto">
          <a:xfrm>
            <a:off x="754063" y="2390775"/>
            <a:ext cx="7921625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Verdana" pitchFamily="34" charset="0"/>
                <a:ea typeface="ＭＳ Ｐゴシック" pitchFamily="34" charset="-128"/>
              </a:rPr>
              <a:t>Case 1: 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zh-CN" sz="2400">
              <a:latin typeface="Verdana" pitchFamily="34" charset="0"/>
              <a:ea typeface="ＭＳ Ｐゴシック" pitchFamily="34" charset="-128"/>
            </a:endParaRPr>
          </a:p>
          <a:p>
            <a:pPr eaLnBrk="1" hangingPunct="1">
              <a:spcBef>
                <a:spcPct val="50000"/>
              </a:spcBef>
            </a:pPr>
            <a:endParaRPr kumimoji="1" lang="en-US" altLang="zh-CN" sz="2400">
              <a:latin typeface="Verdana" pitchFamily="34" charset="0"/>
              <a:ea typeface="ＭＳ Ｐゴシック" pitchFamily="34" charset="-128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Verdana" pitchFamily="34" charset="0"/>
                <a:ea typeface="ＭＳ Ｐゴシック" pitchFamily="34" charset="-128"/>
              </a:rPr>
              <a:t>Case 2:   </a:t>
            </a:r>
            <a:endParaRPr kumimoji="1" lang="en-US" altLang="ja-JP" sz="2400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59397" name="Picture 2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25" y="2501900"/>
            <a:ext cx="11176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8" name="Picture 2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4140200"/>
            <a:ext cx="1117600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9" name="Picture 30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775" y="2997200"/>
            <a:ext cx="4179888" cy="82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400" name="Picture 3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4618038"/>
            <a:ext cx="4240213" cy="82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401" name="Picture 33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1301750"/>
            <a:ext cx="509587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FC7C8F-1489-4497-9D07-B14D20AAA65C}" type="datetime11">
              <a:rPr lang="zh-CN" altLang="en-US" smtClean="0">
                <a:solidFill>
                  <a:srgbClr val="000000"/>
                </a:solidFill>
              </a:rPr>
              <a:t>15:41:25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56130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8DAE998-FAD3-4FCC-A96B-8D932A494AD1}" type="slidenum">
              <a:rPr lang="en-US" altLang="zh-CN"/>
              <a:pPr eaLnBrk="1" hangingPunct="1"/>
              <a:t>7</a:t>
            </a:fld>
            <a:endParaRPr lang="en-US" altLang="zh-CN"/>
          </a:p>
        </p:txBody>
      </p:sp>
      <p:sp>
        <p:nvSpPr>
          <p:cNvPr id="33795" name="AutoShape 3"/>
          <p:cNvSpPr>
            <a:spLocks noChangeArrowheads="1"/>
          </p:cNvSpPr>
          <p:nvPr/>
        </p:nvSpPr>
        <p:spPr bwMode="auto">
          <a:xfrm rot="5400000">
            <a:off x="4310856" y="4034632"/>
            <a:ext cx="396875" cy="382588"/>
          </a:xfrm>
          <a:prstGeom prst="rightArrow">
            <a:avLst>
              <a:gd name="adj1" fmla="val 50204"/>
              <a:gd name="adj2" fmla="val 5726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1947863" y="2300288"/>
            <a:ext cx="5121275" cy="1535112"/>
          </a:xfrm>
          <a:prstGeom prst="rect">
            <a:avLst/>
          </a:prstGeom>
          <a:noFill/>
          <a:ln w="38100" cmpd="dbl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1992313" y="2360613"/>
            <a:ext cx="23987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Maximize:</a:t>
            </a:r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1993900" y="2890838"/>
            <a:ext cx="25447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Subject to:</a:t>
            </a:r>
          </a:p>
        </p:txBody>
      </p:sp>
      <p:pic>
        <p:nvPicPr>
          <p:cNvPr id="33799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3" y="2373313"/>
            <a:ext cx="430212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00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325" y="3365500"/>
            <a:ext cx="33813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01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88" y="2968625"/>
            <a:ext cx="34305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1806575" y="4581525"/>
            <a:ext cx="5405438" cy="1584325"/>
            <a:chOff x="1806575" y="4581525"/>
            <a:chExt cx="5405438" cy="1584325"/>
          </a:xfrm>
        </p:grpSpPr>
        <p:sp>
          <p:nvSpPr>
            <p:cNvPr id="33802" name="Rectangle 10"/>
            <p:cNvSpPr>
              <a:spLocks noChangeArrowheads="1"/>
            </p:cNvSpPr>
            <p:nvPr/>
          </p:nvSpPr>
          <p:spPr bwMode="auto">
            <a:xfrm>
              <a:off x="1806575" y="4581525"/>
              <a:ext cx="5405438" cy="1584325"/>
            </a:xfrm>
            <a:prstGeom prst="rect">
              <a:avLst/>
            </a:prstGeom>
            <a:noFill/>
            <a:ln w="38100" cmpd="dbl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3803" name="Text Box 11"/>
            <p:cNvSpPr txBox="1">
              <a:spLocks noChangeArrowheads="1"/>
            </p:cNvSpPr>
            <p:nvPr/>
          </p:nvSpPr>
          <p:spPr bwMode="auto">
            <a:xfrm>
              <a:off x="1955800" y="5094288"/>
              <a:ext cx="23987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ja-JP">
                  <a:latin typeface="Verdana" pitchFamily="34" charset="0"/>
                  <a:ea typeface="ＭＳ Ｐゴシック" pitchFamily="34" charset="-128"/>
                </a:rPr>
                <a:t>Minimize:</a:t>
              </a:r>
            </a:p>
          </p:txBody>
        </p:sp>
        <p:sp>
          <p:nvSpPr>
            <p:cNvPr id="33804" name="Text Box 12"/>
            <p:cNvSpPr txBox="1">
              <a:spLocks noChangeArrowheads="1"/>
            </p:cNvSpPr>
            <p:nvPr/>
          </p:nvSpPr>
          <p:spPr bwMode="auto">
            <a:xfrm>
              <a:off x="1957388" y="5624513"/>
              <a:ext cx="2544762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ja-JP">
                  <a:latin typeface="Verdana" pitchFamily="34" charset="0"/>
                  <a:ea typeface="ＭＳ Ｐゴシック" pitchFamily="34" charset="-128"/>
                </a:rPr>
                <a:t>Subject to:</a:t>
              </a:r>
            </a:p>
          </p:txBody>
        </p:sp>
        <p:sp>
          <p:nvSpPr>
            <p:cNvPr id="33805" name="Text Box 13"/>
            <p:cNvSpPr txBox="1">
              <a:spLocks noChangeArrowheads="1"/>
            </p:cNvSpPr>
            <p:nvPr/>
          </p:nvSpPr>
          <p:spPr bwMode="auto">
            <a:xfrm>
              <a:off x="1860550" y="4673600"/>
              <a:ext cx="239871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ja-JP" b="1" i="1">
                  <a:latin typeface="Verdana" pitchFamily="34" charset="0"/>
                  <a:ea typeface="ＭＳ Ｐゴシック" pitchFamily="34" charset="-128"/>
                </a:rPr>
                <a:t>Problem 1</a:t>
              </a:r>
            </a:p>
          </p:txBody>
        </p:sp>
        <p:pic>
          <p:nvPicPr>
            <p:cNvPr id="33806" name="Picture 14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8400" y="5111750"/>
              <a:ext cx="717550" cy="334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807" name="Picture 15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8050" y="5681663"/>
              <a:ext cx="36099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3808" name="Text Box 16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优化问题</a:t>
            </a:r>
            <a:endParaRPr lang="zh-CN" altLang="en-US" sz="3600" dirty="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7345CC-0AE8-4D9A-8E91-6A39E56ABFF2}" type="datetime11">
              <a:rPr lang="zh-CN" altLang="en-US" smtClean="0">
                <a:solidFill>
                  <a:srgbClr val="000000"/>
                </a:solidFill>
              </a:rPr>
              <a:t>15:41:23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954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9AA6581-88E6-4638-9920-52DD6096AC70}" type="slidenum">
              <a:rPr lang="en-US" altLang="zh-CN"/>
              <a:pPr eaLnBrk="1" hangingPunct="1"/>
              <a:t>70</a:t>
            </a:fld>
            <a:endParaRPr lang="en-US" altLang="zh-CN"/>
          </a:p>
        </p:txBody>
      </p:sp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1330325" y="1131888"/>
            <a:ext cx="45370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有制约的更新</a:t>
            </a:r>
            <a:endParaRPr lang="zh-CN" altLang="en-US" sz="24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61444" name="Text Box 9"/>
          <p:cNvSpPr txBox="1">
            <a:spLocks noChangeArrowheads="1"/>
          </p:cNvSpPr>
          <p:nvPr/>
        </p:nvSpPr>
        <p:spPr bwMode="auto">
          <a:xfrm>
            <a:off x="468313" y="2276475"/>
            <a:ext cx="7921625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 b="1">
                <a:latin typeface="Verdana" pitchFamily="34" charset="0"/>
                <a:ea typeface="楷体_GB2312" pitchFamily="49" charset="-122"/>
              </a:rPr>
              <a:t>The constrained update is as follows.</a:t>
            </a:r>
            <a:r>
              <a:rPr kumimoji="1" lang="en-US" altLang="zh-CN" sz="2000" b="1">
                <a:latin typeface="Verdana" pitchFamily="34" charset="0"/>
                <a:ea typeface="ＭＳ Ｐゴシック" pitchFamily="34" charset="-128"/>
              </a:rPr>
              <a:t> 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zh-CN" sz="2000" b="1">
              <a:latin typeface="Verdana" pitchFamily="34" charset="0"/>
              <a:ea typeface="ＭＳ Ｐゴシック" pitchFamily="34" charset="-128"/>
            </a:endParaRPr>
          </a:p>
          <a:p>
            <a:pPr eaLnBrk="1" hangingPunct="1">
              <a:spcBef>
                <a:spcPct val="50000"/>
              </a:spcBef>
            </a:pPr>
            <a:endParaRPr kumimoji="1" lang="en-US" altLang="zh-CN" sz="2000" b="1">
              <a:latin typeface="Verdana" pitchFamily="34" charset="0"/>
              <a:ea typeface="ＭＳ Ｐゴシック" pitchFamily="34" charset="-128"/>
            </a:endParaRPr>
          </a:p>
          <a:p>
            <a:pPr eaLnBrk="1" hangingPunct="1">
              <a:spcBef>
                <a:spcPct val="50000"/>
              </a:spcBef>
            </a:pPr>
            <a:endParaRPr kumimoji="1" lang="en-US" altLang="zh-CN" sz="2000" b="1">
              <a:latin typeface="Verdana" pitchFamily="34" charset="0"/>
              <a:ea typeface="ＭＳ Ｐゴシック" pitchFamily="34" charset="-128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000" b="1">
                <a:latin typeface="Verdana" pitchFamily="34" charset="0"/>
                <a:ea typeface="ＭＳ Ｐゴシック" pitchFamily="34" charset="-128"/>
              </a:rPr>
              <a:t>and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zh-CN" sz="2000" b="1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61445" name="Picture 1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852738"/>
            <a:ext cx="6076950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6" name="Picture 1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4724400"/>
            <a:ext cx="515937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CD9549-D191-4F17-8665-DB6E2CEF33BC}" type="datetime11">
              <a:rPr lang="zh-CN" altLang="en-US" smtClean="0">
                <a:solidFill>
                  <a:srgbClr val="000000"/>
                </a:solidFill>
              </a:rPr>
              <a:t>15:41:25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611561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2C0238A-096F-4752-8D23-6AD28973D0CB}" type="slidenum">
              <a:rPr lang="en-US" altLang="zh-CN"/>
              <a:pPr eaLnBrk="1" hangingPunct="1"/>
              <a:t>71</a:t>
            </a:fld>
            <a:endParaRPr lang="en-US" altLang="zh-CN"/>
          </a:p>
        </p:txBody>
      </p:sp>
      <p:sp>
        <p:nvSpPr>
          <p:cNvPr id="69635" name="Text Box 33"/>
          <p:cNvSpPr txBox="1">
            <a:spLocks noChangeArrowheads="1"/>
          </p:cNvSpPr>
          <p:nvPr/>
        </p:nvSpPr>
        <p:spPr bwMode="auto">
          <a:xfrm>
            <a:off x="468313" y="3178175"/>
            <a:ext cx="7607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>
                <a:latin typeface="Verdana" pitchFamily="34" charset="0"/>
              </a:rPr>
              <a:t>Step </a:t>
            </a:r>
            <a:r>
              <a:rPr lang="en-US" altLang="zh-CN">
                <a:latin typeface="Verdana" pitchFamily="34" charset="0"/>
              </a:rPr>
              <a:t>4</a:t>
            </a:r>
            <a:r>
              <a:rPr lang="en-US" altLang="ja-JP">
                <a:latin typeface="Verdana" pitchFamily="34" charset="0"/>
              </a:rPr>
              <a:t>:  </a:t>
            </a:r>
            <a:r>
              <a:rPr lang="en-US" altLang="zh-CN">
                <a:latin typeface="Verdana" pitchFamily="34" charset="0"/>
              </a:rPr>
              <a:t>Find         by the following substeps.</a:t>
            </a:r>
          </a:p>
        </p:txBody>
      </p:sp>
      <p:sp>
        <p:nvSpPr>
          <p:cNvPr id="69636" name="Text Box 2"/>
          <p:cNvSpPr txBox="1">
            <a:spLocks noChangeArrowheads="1"/>
          </p:cNvSpPr>
          <p:nvPr/>
        </p:nvSpPr>
        <p:spPr bwMode="auto">
          <a:xfrm>
            <a:off x="1330325" y="1131888"/>
            <a:ext cx="70580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最急下降法</a:t>
            </a:r>
            <a:r>
              <a:rPr lang="zh-CN" altLang="en-US" sz="2400">
                <a:solidFill>
                  <a:srgbClr val="000000"/>
                </a:solidFill>
                <a:latin typeface="Verdana" pitchFamily="34" charset="0"/>
                <a:ea typeface="方正启体简体" pitchFamily="65" charset="-122"/>
              </a:rPr>
              <a:t>（</a:t>
            </a:r>
            <a:r>
              <a:rPr lang="en-US" altLang="zh-CN" sz="2400">
                <a:solidFill>
                  <a:srgbClr val="000000"/>
                </a:solidFill>
                <a:latin typeface="Verdana" pitchFamily="34" charset="0"/>
                <a:ea typeface="方正启体简体" pitchFamily="65" charset="-122"/>
              </a:rPr>
              <a:t>Steepest Descent, SD</a:t>
            </a:r>
            <a:r>
              <a:rPr lang="zh-CN" altLang="en-US" sz="2400">
                <a:solidFill>
                  <a:srgbClr val="000000"/>
                </a:solidFill>
                <a:latin typeface="Verdana" pitchFamily="34" charset="0"/>
                <a:ea typeface="方正启体简体" pitchFamily="65" charset="-122"/>
              </a:rPr>
              <a:t>）</a:t>
            </a:r>
          </a:p>
        </p:txBody>
      </p:sp>
      <p:sp>
        <p:nvSpPr>
          <p:cNvPr id="69637" name="Text Box 14"/>
          <p:cNvSpPr txBox="1">
            <a:spLocks noChangeArrowheads="1"/>
          </p:cNvSpPr>
          <p:nvPr/>
        </p:nvSpPr>
        <p:spPr bwMode="auto">
          <a:xfrm>
            <a:off x="468313" y="2817813"/>
            <a:ext cx="7607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>
                <a:latin typeface="Verdana" pitchFamily="34" charset="0"/>
              </a:rPr>
              <a:t>Step 3:  C</a:t>
            </a:r>
            <a:r>
              <a:rPr lang="en-US" altLang="zh-CN">
                <a:latin typeface="Verdana" pitchFamily="34" charset="0"/>
              </a:rPr>
              <a:t>ompute                              .</a:t>
            </a:r>
          </a:p>
        </p:txBody>
      </p:sp>
      <p:sp>
        <p:nvSpPr>
          <p:cNvPr id="69638" name="Text Box 15"/>
          <p:cNvSpPr txBox="1">
            <a:spLocks noChangeArrowheads="1"/>
          </p:cNvSpPr>
          <p:nvPr/>
        </p:nvSpPr>
        <p:spPr bwMode="auto">
          <a:xfrm>
            <a:off x="468313" y="2465388"/>
            <a:ext cx="79216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>
                <a:latin typeface="Verdana" pitchFamily="34" charset="0"/>
              </a:rPr>
              <a:t>Step 2:  If        satisfies the </a:t>
            </a:r>
            <a:r>
              <a:rPr lang="en-US" altLang="zh-CN">
                <a:latin typeface="Verdana" pitchFamily="34" charset="0"/>
              </a:rPr>
              <a:t>       -</a:t>
            </a:r>
            <a:r>
              <a:rPr lang="en-US" altLang="ja-JP">
                <a:latin typeface="Verdana" pitchFamily="34" charset="0"/>
              </a:rPr>
              <a:t>optimal</a:t>
            </a:r>
            <a:r>
              <a:rPr lang="en-US" altLang="zh-CN">
                <a:latin typeface="Verdana" pitchFamily="34" charset="0"/>
              </a:rPr>
              <a:t>ity</a:t>
            </a:r>
            <a:r>
              <a:rPr lang="en-US" altLang="ja-JP">
                <a:latin typeface="Verdana" pitchFamily="34" charset="0"/>
              </a:rPr>
              <a:t> condition, stop.</a:t>
            </a:r>
            <a:endParaRPr lang="en-US" altLang="zh-CN">
              <a:latin typeface="Verdana" pitchFamily="34" charset="0"/>
            </a:endParaRPr>
          </a:p>
        </p:txBody>
      </p:sp>
      <p:sp>
        <p:nvSpPr>
          <p:cNvPr id="69639" name="Text Box 16"/>
          <p:cNvSpPr txBox="1">
            <a:spLocks noChangeArrowheads="1"/>
          </p:cNvSpPr>
          <p:nvPr/>
        </p:nvSpPr>
        <p:spPr bwMode="auto">
          <a:xfrm>
            <a:off x="468313" y="2176463"/>
            <a:ext cx="79216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>
                <a:latin typeface="Verdana" pitchFamily="34" charset="0"/>
              </a:rPr>
              <a:t>Step 1:  Set</a:t>
            </a:r>
            <a:r>
              <a:rPr lang="ja-JP" altLang="en-US">
                <a:latin typeface="Verdana" pitchFamily="34" charset="0"/>
                <a:ea typeface="ＭＳ Ｐゴシック" pitchFamily="34" charset="-128"/>
              </a:rPr>
              <a:t>　 　</a:t>
            </a:r>
            <a:r>
              <a:rPr lang="ja-JP" altLang="en-US">
                <a:latin typeface="Verdana" pitchFamily="34" charset="0"/>
              </a:rPr>
              <a:t>               </a:t>
            </a:r>
            <a:r>
              <a:rPr lang="ja-JP" altLang="en-US">
                <a:latin typeface="Verdana" pitchFamily="34" charset="0"/>
                <a:ea typeface="ＭＳ Ｐゴシック" pitchFamily="34" charset="-128"/>
              </a:rPr>
              <a:t>　　</a:t>
            </a:r>
            <a:r>
              <a:rPr lang="ja-JP" altLang="en-US">
                <a:latin typeface="Verdana" pitchFamily="34" charset="0"/>
              </a:rPr>
              <a:t>  </a:t>
            </a:r>
            <a:r>
              <a:rPr lang="en-US" altLang="ja-JP">
                <a:latin typeface="Verdana" pitchFamily="34" charset="0"/>
              </a:rPr>
              <a:t>.</a:t>
            </a:r>
            <a:endParaRPr lang="en-US" altLang="zh-CN">
              <a:latin typeface="Verdana" pitchFamily="34" charset="0"/>
            </a:endParaRPr>
          </a:p>
        </p:txBody>
      </p:sp>
      <p:pic>
        <p:nvPicPr>
          <p:cNvPr id="69640" name="Picture 2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213" y="2547938"/>
            <a:ext cx="544512" cy="2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4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2254250"/>
            <a:ext cx="189865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42" name="Picture 34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3257550"/>
            <a:ext cx="538163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643" name="Text Box 35"/>
          <p:cNvSpPr txBox="1">
            <a:spLocks noChangeArrowheads="1"/>
          </p:cNvSpPr>
          <p:nvPr/>
        </p:nvSpPr>
        <p:spPr bwMode="auto">
          <a:xfrm>
            <a:off x="1476375" y="3544888"/>
            <a:ext cx="7343775" cy="297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145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1717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lphaLcParenR"/>
            </a:pPr>
            <a:r>
              <a:rPr lang="en-US" altLang="zh-CN">
                <a:latin typeface="Verdana" pitchFamily="34" charset="0"/>
              </a:rPr>
              <a:t>Compute                                 for all    and sort them in increasing order as                                                 .</a:t>
            </a:r>
          </a:p>
          <a:p>
            <a:pPr eaLnBrk="1" hangingPunct="1">
              <a:spcBef>
                <a:spcPct val="50000"/>
              </a:spcBef>
              <a:buFontTx/>
              <a:buAutoNum type="alphaLcParenR"/>
            </a:pPr>
            <a:r>
              <a:rPr lang="en-US" altLang="zh-CN">
                <a:latin typeface="Verdana" pitchFamily="34" charset="0"/>
              </a:rPr>
              <a:t>Set                                    and          .</a:t>
            </a:r>
          </a:p>
          <a:p>
            <a:pPr eaLnBrk="1" hangingPunct="1">
              <a:spcBef>
                <a:spcPct val="50000"/>
              </a:spcBef>
              <a:buFontTx/>
              <a:buAutoNum type="alphaLcParenR"/>
            </a:pPr>
            <a:r>
              <a:rPr lang="en-US" altLang="zh-CN">
                <a:latin typeface="Verdana" pitchFamily="34" charset="0"/>
              </a:rPr>
              <a:t>While                      and         , add 1 to     .</a:t>
            </a:r>
          </a:p>
          <a:p>
            <a:pPr eaLnBrk="1" hangingPunct="1">
              <a:spcBef>
                <a:spcPct val="50000"/>
              </a:spcBef>
              <a:buFontTx/>
              <a:buAutoNum type="alphaLcParenR"/>
            </a:pPr>
            <a:r>
              <a:rPr lang="en-US" altLang="zh-CN">
                <a:latin typeface="Verdana" pitchFamily="34" charset="0"/>
              </a:rPr>
              <a:t>While                     and          , substract 1 from    .</a:t>
            </a:r>
          </a:p>
          <a:p>
            <a:pPr eaLnBrk="1" hangingPunct="1">
              <a:spcBef>
                <a:spcPct val="50000"/>
              </a:spcBef>
              <a:buFontTx/>
              <a:buAutoNum type="alphaLcParenR"/>
            </a:pPr>
            <a:r>
              <a:rPr lang="en-US" altLang="zh-CN">
                <a:latin typeface="Verdana" pitchFamily="34" charset="0"/>
              </a:rPr>
              <a:t>If            then go to Step 5. Otherwise, add two indices      and     to         and add 2 to    .    </a:t>
            </a:r>
          </a:p>
          <a:p>
            <a:pPr eaLnBrk="1" hangingPunct="1">
              <a:spcBef>
                <a:spcPct val="50000"/>
              </a:spcBef>
              <a:buFontTx/>
              <a:buAutoNum type="alphaLcParenR"/>
            </a:pPr>
            <a:r>
              <a:rPr lang="en-US" altLang="zh-CN">
                <a:latin typeface="Verdana" pitchFamily="34" charset="0"/>
              </a:rPr>
              <a:t>If           then go to step 5. Otherwise, go to Step 4c.</a:t>
            </a:r>
          </a:p>
        </p:txBody>
      </p:sp>
      <p:pic>
        <p:nvPicPr>
          <p:cNvPr id="69644" name="Picture 38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8" y="2554288"/>
            <a:ext cx="5365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45" name="Picture 40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2892425"/>
            <a:ext cx="2243137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46" name="Picture 41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617913"/>
            <a:ext cx="2493963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47" name="Picture 42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3668713"/>
            <a:ext cx="82550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48" name="Picture 44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975" y="3905250"/>
            <a:ext cx="3783013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49" name="Picture 46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4302125"/>
            <a:ext cx="2667000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50" name="Picture 49" descr="txp_fi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538" y="4324350"/>
            <a:ext cx="585787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51" name="Picture 50" descr="txp_fi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4697413"/>
            <a:ext cx="160020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52" name="Picture 53" descr="txp_fig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25" y="4749800"/>
            <a:ext cx="633413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53" name="Picture 55" descr="txp_fig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792663"/>
            <a:ext cx="215900" cy="12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54" name="Picture 57" descr="txp_fig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5059363"/>
            <a:ext cx="1504950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55" name="Picture 60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263" y="5141913"/>
            <a:ext cx="681037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56" name="Picture 62" descr="txp_fig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5202238"/>
            <a:ext cx="144463" cy="12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57" name="Picture 64" descr="txp_fig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0" y="5561013"/>
            <a:ext cx="719138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58" name="Picture 65" descr="txp_fig"/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8" y="5634038"/>
            <a:ext cx="215900" cy="12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59" name="Picture 66" descr="txp_fig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850" y="5873750"/>
            <a:ext cx="144463" cy="12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60" name="Picture 67" descr="txp_fig"/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5826125"/>
            <a:ext cx="538162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61" name="Picture 69" descr="txp_fig"/>
          <p:cNvPicPr>
            <a:picLocks noChangeAspect="1" noChangeArrowheads="1"/>
          </p:cNvPicPr>
          <p:nvPr>
            <p:custDataLst>
              <p:tags r:id="rId21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5873750"/>
            <a:ext cx="142875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62" name="Picture 71" descr="txp_fig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6329363"/>
            <a:ext cx="62388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3FFAD6-B2E8-43A8-ACD1-7D1AF3EB3E07}" type="datetime11">
              <a:rPr lang="zh-CN" altLang="en-US" smtClean="0">
                <a:solidFill>
                  <a:srgbClr val="000000"/>
                </a:solidFill>
              </a:rPr>
              <a:t>15:41:25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610133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18025A7-5AE8-43F0-B598-4D59C881EE70}" type="slidenum">
              <a:rPr lang="en-US" altLang="zh-CN"/>
              <a:pPr eaLnBrk="1" hangingPunct="1"/>
              <a:t>72</a:t>
            </a:fld>
            <a:endParaRPr lang="en-US" altLang="zh-CN"/>
          </a:p>
        </p:txBody>
      </p:sp>
      <p:sp>
        <p:nvSpPr>
          <p:cNvPr id="70659" name="Text Box 3"/>
          <p:cNvSpPr txBox="1">
            <a:spLocks noChangeArrowheads="1"/>
          </p:cNvSpPr>
          <p:nvPr/>
        </p:nvSpPr>
        <p:spPr bwMode="auto">
          <a:xfrm>
            <a:off x="1330325" y="1131888"/>
            <a:ext cx="45370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最急下降法</a:t>
            </a:r>
            <a:endParaRPr lang="zh-CN" altLang="en-US" sz="24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70660" name="Rectangle 20"/>
          <p:cNvSpPr>
            <a:spLocks noChangeArrowheads="1"/>
          </p:cNvSpPr>
          <p:nvPr/>
        </p:nvSpPr>
        <p:spPr bwMode="auto">
          <a:xfrm>
            <a:off x="684213" y="2997200"/>
            <a:ext cx="7993062" cy="174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145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1717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latin typeface="Verdana" pitchFamily="34" charset="0"/>
              </a:rPr>
              <a:t>Step 5: Find                                that minimizes          under      the constraints and                                               .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latin typeface="Verdana" pitchFamily="34" charset="0"/>
              </a:rPr>
              <a:t>Step 6: Set                        where       is the optimal solution obtained in Step 5.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latin typeface="Verdana" pitchFamily="34" charset="0"/>
              </a:rPr>
              <a:t>Step 7: Add 1 to    and go to Step 2.</a:t>
            </a:r>
          </a:p>
        </p:txBody>
      </p:sp>
      <p:pic>
        <p:nvPicPr>
          <p:cNvPr id="70661" name="Picture 2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2997200"/>
            <a:ext cx="2360612" cy="29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662" name="Picture 2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3068638"/>
            <a:ext cx="579438" cy="2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663" name="Picture 24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3357563"/>
            <a:ext cx="3649663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664" name="Text Box 25"/>
          <p:cNvSpPr txBox="1">
            <a:spLocks noChangeArrowheads="1"/>
          </p:cNvSpPr>
          <p:nvPr/>
        </p:nvSpPr>
        <p:spPr bwMode="auto">
          <a:xfrm>
            <a:off x="683568" y="5085184"/>
            <a:ext cx="32400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latin typeface="Verdana" pitchFamily="34" charset="0"/>
              </a:rPr>
              <a:t>Note:</a:t>
            </a:r>
            <a:r>
              <a:rPr lang="ja-JP" altLang="en-US">
                <a:latin typeface="Verdana" pitchFamily="34" charset="0"/>
                <a:ea typeface="ＭＳ Ｐゴシック" pitchFamily="34" charset="-128"/>
              </a:rPr>
              <a:t>　 　</a:t>
            </a:r>
            <a:r>
              <a:rPr lang="ja-JP" altLang="en-US">
                <a:latin typeface="Verdana" pitchFamily="34" charset="0"/>
              </a:rPr>
              <a:t>               </a:t>
            </a:r>
            <a:r>
              <a:rPr lang="ja-JP" altLang="en-US">
                <a:latin typeface="Verdana" pitchFamily="34" charset="0"/>
                <a:ea typeface="ＭＳ Ｐゴシック" pitchFamily="34" charset="-128"/>
              </a:rPr>
              <a:t>　　</a:t>
            </a:r>
            <a:r>
              <a:rPr lang="ja-JP" altLang="en-US">
                <a:latin typeface="Verdana" pitchFamily="34" charset="0"/>
              </a:rPr>
              <a:t> </a:t>
            </a:r>
            <a:r>
              <a:rPr lang="en-US" altLang="ja-JP">
                <a:latin typeface="Verdana" pitchFamily="34" charset="0"/>
              </a:rPr>
              <a:t>.</a:t>
            </a:r>
            <a:endParaRPr lang="en-US" altLang="zh-CN">
              <a:latin typeface="Verdana" pitchFamily="34" charset="0"/>
            </a:endParaRPr>
          </a:p>
        </p:txBody>
      </p:sp>
      <p:pic>
        <p:nvPicPr>
          <p:cNvPr id="70665" name="Picture 2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68" y="5196309"/>
            <a:ext cx="1785937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666" name="Picture 29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754438"/>
            <a:ext cx="1692275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667" name="Picture 31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3730625"/>
            <a:ext cx="274637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668" name="Picture 33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5" y="4473575"/>
            <a:ext cx="119063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F383F6-6B65-416D-B2B5-2F56640188D7}" type="datetime11">
              <a:rPr lang="zh-CN" altLang="en-US" smtClean="0">
                <a:solidFill>
                  <a:srgbClr val="000000"/>
                </a:solidFill>
              </a:rPr>
              <a:t>15:41:25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492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1808163"/>
            <a:ext cx="8083550" cy="1981200"/>
          </a:xfrm>
        </p:spPr>
        <p:txBody>
          <a:bodyPr/>
          <a:lstStyle/>
          <a:p>
            <a:pPr algn="ctr" eaLnBrk="1" hangingPunct="1"/>
            <a:r>
              <a:rPr lang="zh-CN" altLang="en-US" sz="4800">
                <a:solidFill>
                  <a:srgbClr val="000000"/>
                </a:solidFill>
                <a:ea typeface="方正启体简体" pitchFamily="65" charset="-122"/>
              </a:rPr>
              <a:t>多类支持向量机</a:t>
            </a:r>
            <a:br>
              <a:rPr lang="zh-CN" altLang="en-US" sz="480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Multi-class Support Vector Machines</a:t>
            </a:r>
          </a:p>
        </p:txBody>
      </p:sp>
    </p:spTree>
    <p:extLst>
      <p:ext uri="{BB962C8B-B14F-4D97-AF65-F5344CB8AC3E}">
        <p14:creationId xmlns:p14="http://schemas.microsoft.com/office/powerpoint/2010/main" val="41867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7B9F875-107B-4B1A-906C-1A69C1E71614}" type="slidenum">
              <a:rPr lang="en-US" altLang="zh-CN"/>
              <a:pPr eaLnBrk="1" hangingPunct="1"/>
              <a:t>74</a:t>
            </a:fld>
            <a:endParaRPr lang="en-US" altLang="zh-CN"/>
          </a:p>
        </p:txBody>
      </p:sp>
      <p:sp>
        <p:nvSpPr>
          <p:cNvPr id="76803" name="AutoShape 3"/>
          <p:cNvSpPr>
            <a:spLocks noChangeArrowheads="1"/>
          </p:cNvSpPr>
          <p:nvPr/>
        </p:nvSpPr>
        <p:spPr bwMode="auto">
          <a:xfrm>
            <a:off x="3833813" y="35290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04" name="AutoShape 4"/>
          <p:cNvSpPr>
            <a:spLocks noChangeArrowheads="1"/>
          </p:cNvSpPr>
          <p:nvPr/>
        </p:nvSpPr>
        <p:spPr bwMode="auto">
          <a:xfrm>
            <a:off x="3276600" y="30146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05" name="AutoShape 5"/>
          <p:cNvSpPr>
            <a:spLocks noChangeArrowheads="1"/>
          </p:cNvSpPr>
          <p:nvPr/>
        </p:nvSpPr>
        <p:spPr bwMode="auto">
          <a:xfrm>
            <a:off x="3060700" y="35179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06" name="AutoShape 6"/>
          <p:cNvSpPr>
            <a:spLocks noChangeArrowheads="1"/>
          </p:cNvSpPr>
          <p:nvPr/>
        </p:nvSpPr>
        <p:spPr bwMode="auto">
          <a:xfrm>
            <a:off x="3348038" y="40941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07" name="AutoShape 7"/>
          <p:cNvSpPr>
            <a:spLocks noChangeArrowheads="1"/>
          </p:cNvSpPr>
          <p:nvPr/>
        </p:nvSpPr>
        <p:spPr bwMode="auto">
          <a:xfrm>
            <a:off x="3563938" y="32893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08" name="AutoShape 8"/>
          <p:cNvSpPr>
            <a:spLocks noChangeArrowheads="1"/>
          </p:cNvSpPr>
          <p:nvPr/>
        </p:nvSpPr>
        <p:spPr bwMode="auto">
          <a:xfrm>
            <a:off x="2771775" y="43100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09" name="AutoShape 9"/>
          <p:cNvSpPr>
            <a:spLocks noChangeArrowheads="1"/>
          </p:cNvSpPr>
          <p:nvPr/>
        </p:nvSpPr>
        <p:spPr bwMode="auto">
          <a:xfrm>
            <a:off x="3924300" y="3086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0" name="AutoShape 10"/>
          <p:cNvSpPr>
            <a:spLocks noChangeArrowheads="1"/>
          </p:cNvSpPr>
          <p:nvPr/>
        </p:nvSpPr>
        <p:spPr bwMode="auto">
          <a:xfrm>
            <a:off x="3944938" y="3975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1" name="AutoShape 11"/>
          <p:cNvSpPr>
            <a:spLocks noChangeArrowheads="1"/>
          </p:cNvSpPr>
          <p:nvPr/>
        </p:nvSpPr>
        <p:spPr bwMode="auto">
          <a:xfrm>
            <a:off x="5402263" y="30146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2" name="AutoShape 12"/>
          <p:cNvSpPr>
            <a:spLocks noChangeArrowheads="1"/>
          </p:cNvSpPr>
          <p:nvPr/>
        </p:nvSpPr>
        <p:spPr bwMode="auto">
          <a:xfrm>
            <a:off x="5033963" y="39417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3" name="AutoShape 13"/>
          <p:cNvSpPr>
            <a:spLocks noChangeArrowheads="1"/>
          </p:cNvSpPr>
          <p:nvPr/>
        </p:nvSpPr>
        <p:spPr bwMode="auto">
          <a:xfrm>
            <a:off x="5076825" y="47418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4" name="AutoShape 14"/>
          <p:cNvSpPr>
            <a:spLocks noChangeArrowheads="1"/>
          </p:cNvSpPr>
          <p:nvPr/>
        </p:nvSpPr>
        <p:spPr bwMode="auto">
          <a:xfrm>
            <a:off x="4716463" y="43100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5" name="AutoShape 15"/>
          <p:cNvSpPr>
            <a:spLocks noChangeArrowheads="1"/>
          </p:cNvSpPr>
          <p:nvPr/>
        </p:nvSpPr>
        <p:spPr bwMode="auto">
          <a:xfrm>
            <a:off x="5092700" y="34464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6" name="AutoShape 16"/>
          <p:cNvSpPr>
            <a:spLocks noChangeArrowheads="1"/>
          </p:cNvSpPr>
          <p:nvPr/>
        </p:nvSpPr>
        <p:spPr bwMode="auto">
          <a:xfrm>
            <a:off x="4770438" y="382587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7" name="AutoShape 17"/>
          <p:cNvSpPr>
            <a:spLocks noChangeArrowheads="1"/>
          </p:cNvSpPr>
          <p:nvPr/>
        </p:nvSpPr>
        <p:spPr bwMode="auto">
          <a:xfrm>
            <a:off x="5414963" y="41703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8" name="AutoShape 18"/>
          <p:cNvSpPr>
            <a:spLocks noChangeArrowheads="1"/>
          </p:cNvSpPr>
          <p:nvPr/>
        </p:nvSpPr>
        <p:spPr bwMode="auto">
          <a:xfrm>
            <a:off x="5508625" y="37338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9" name="AutoShape 19"/>
          <p:cNvSpPr>
            <a:spLocks noChangeArrowheads="1"/>
          </p:cNvSpPr>
          <p:nvPr/>
        </p:nvSpPr>
        <p:spPr bwMode="auto">
          <a:xfrm>
            <a:off x="4030663" y="26908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20" name="AutoShape 20"/>
          <p:cNvSpPr>
            <a:spLocks noChangeArrowheads="1"/>
          </p:cNvSpPr>
          <p:nvPr/>
        </p:nvSpPr>
        <p:spPr bwMode="auto">
          <a:xfrm>
            <a:off x="4640263" y="27670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21" name="AutoShape 21"/>
          <p:cNvSpPr>
            <a:spLocks noChangeArrowheads="1"/>
          </p:cNvSpPr>
          <p:nvPr/>
        </p:nvSpPr>
        <p:spPr bwMode="auto">
          <a:xfrm>
            <a:off x="5795963" y="36623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22" name="AutoShape 23"/>
          <p:cNvSpPr>
            <a:spLocks noChangeArrowheads="1"/>
          </p:cNvSpPr>
          <p:nvPr/>
        </p:nvSpPr>
        <p:spPr bwMode="auto">
          <a:xfrm>
            <a:off x="3257550" y="38084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23" name="AutoShape 24"/>
          <p:cNvSpPr>
            <a:spLocks noChangeArrowheads="1"/>
          </p:cNvSpPr>
          <p:nvPr/>
        </p:nvSpPr>
        <p:spPr bwMode="auto">
          <a:xfrm>
            <a:off x="4211638" y="33020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24" name="Line 25"/>
          <p:cNvSpPr>
            <a:spLocks noChangeShapeType="1"/>
          </p:cNvSpPr>
          <p:nvPr/>
        </p:nvSpPr>
        <p:spPr bwMode="auto">
          <a:xfrm flipV="1">
            <a:off x="4284663" y="2509838"/>
            <a:ext cx="1079500" cy="1581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825" name="Text Box 49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多类模式识别问题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76826" name="AutoShape 50"/>
          <p:cNvSpPr>
            <a:spLocks noChangeArrowheads="1"/>
          </p:cNvSpPr>
          <p:nvPr/>
        </p:nvSpPr>
        <p:spPr bwMode="auto">
          <a:xfrm>
            <a:off x="3817938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45D02E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27" name="AutoShape 51"/>
          <p:cNvSpPr>
            <a:spLocks noChangeArrowheads="1"/>
          </p:cNvSpPr>
          <p:nvPr/>
        </p:nvSpPr>
        <p:spPr bwMode="auto">
          <a:xfrm>
            <a:off x="4140200" y="4525963"/>
            <a:ext cx="88900" cy="88900"/>
          </a:xfrm>
          <a:prstGeom prst="octagon">
            <a:avLst>
              <a:gd name="adj" fmla="val 29287"/>
            </a:avLst>
          </a:prstGeom>
          <a:solidFill>
            <a:srgbClr val="45D02E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28" name="AutoShape 52"/>
          <p:cNvSpPr>
            <a:spLocks noChangeArrowheads="1"/>
          </p:cNvSpPr>
          <p:nvPr/>
        </p:nvSpPr>
        <p:spPr bwMode="auto">
          <a:xfrm>
            <a:off x="4440238" y="5716588"/>
            <a:ext cx="88900" cy="88900"/>
          </a:xfrm>
          <a:prstGeom prst="octagon">
            <a:avLst>
              <a:gd name="adj" fmla="val 29287"/>
            </a:avLst>
          </a:prstGeom>
          <a:solidFill>
            <a:srgbClr val="45D02E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29" name="AutoShape 53"/>
          <p:cNvSpPr>
            <a:spLocks noChangeArrowheads="1"/>
          </p:cNvSpPr>
          <p:nvPr/>
        </p:nvSpPr>
        <p:spPr bwMode="auto">
          <a:xfrm>
            <a:off x="3276600" y="4957763"/>
            <a:ext cx="88900" cy="88900"/>
          </a:xfrm>
          <a:prstGeom prst="octagon">
            <a:avLst>
              <a:gd name="adj" fmla="val 29287"/>
            </a:avLst>
          </a:prstGeom>
          <a:solidFill>
            <a:srgbClr val="45D02E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30" name="AutoShape 54"/>
          <p:cNvSpPr>
            <a:spLocks noChangeArrowheads="1"/>
          </p:cNvSpPr>
          <p:nvPr/>
        </p:nvSpPr>
        <p:spPr bwMode="auto">
          <a:xfrm>
            <a:off x="3754438" y="5106988"/>
            <a:ext cx="88900" cy="88900"/>
          </a:xfrm>
          <a:prstGeom prst="octagon">
            <a:avLst>
              <a:gd name="adj" fmla="val 29287"/>
            </a:avLst>
          </a:prstGeom>
          <a:solidFill>
            <a:srgbClr val="45D02E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31" name="AutoShape 55"/>
          <p:cNvSpPr>
            <a:spLocks noChangeArrowheads="1"/>
          </p:cNvSpPr>
          <p:nvPr/>
        </p:nvSpPr>
        <p:spPr bwMode="auto">
          <a:xfrm>
            <a:off x="3563938" y="4670425"/>
            <a:ext cx="88900" cy="88900"/>
          </a:xfrm>
          <a:prstGeom prst="octagon">
            <a:avLst>
              <a:gd name="adj" fmla="val 29287"/>
            </a:avLst>
          </a:prstGeom>
          <a:solidFill>
            <a:srgbClr val="45D02E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32" name="AutoShape 56"/>
          <p:cNvSpPr>
            <a:spLocks noChangeArrowheads="1"/>
          </p:cNvSpPr>
          <p:nvPr/>
        </p:nvSpPr>
        <p:spPr bwMode="auto">
          <a:xfrm>
            <a:off x="4068763" y="5030788"/>
            <a:ext cx="88900" cy="88900"/>
          </a:xfrm>
          <a:prstGeom prst="octagon">
            <a:avLst>
              <a:gd name="adj" fmla="val 29287"/>
            </a:avLst>
          </a:prstGeom>
          <a:solidFill>
            <a:srgbClr val="45D02E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33" name="AutoShape 57"/>
          <p:cNvSpPr>
            <a:spLocks noChangeArrowheads="1"/>
          </p:cNvSpPr>
          <p:nvPr/>
        </p:nvSpPr>
        <p:spPr bwMode="auto">
          <a:xfrm>
            <a:off x="4516438" y="5030788"/>
            <a:ext cx="88900" cy="88900"/>
          </a:xfrm>
          <a:prstGeom prst="octagon">
            <a:avLst>
              <a:gd name="adj" fmla="val 29287"/>
            </a:avLst>
          </a:prstGeom>
          <a:solidFill>
            <a:srgbClr val="45D02E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34" name="AutoShape 58"/>
          <p:cNvSpPr>
            <a:spLocks noChangeArrowheads="1"/>
          </p:cNvSpPr>
          <p:nvPr/>
        </p:nvSpPr>
        <p:spPr bwMode="auto">
          <a:xfrm>
            <a:off x="4211638" y="5437188"/>
            <a:ext cx="88900" cy="88900"/>
          </a:xfrm>
          <a:prstGeom prst="octagon">
            <a:avLst>
              <a:gd name="adj" fmla="val 29287"/>
            </a:avLst>
          </a:prstGeom>
          <a:solidFill>
            <a:srgbClr val="45D02E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35" name="Line 59"/>
          <p:cNvSpPr>
            <a:spLocks noChangeShapeType="1"/>
          </p:cNvSpPr>
          <p:nvPr/>
        </p:nvSpPr>
        <p:spPr bwMode="auto">
          <a:xfrm flipV="1">
            <a:off x="2700338" y="4094163"/>
            <a:ext cx="1582737" cy="7207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836" name="Line 60"/>
          <p:cNvSpPr>
            <a:spLocks noChangeShapeType="1"/>
          </p:cNvSpPr>
          <p:nvPr/>
        </p:nvSpPr>
        <p:spPr bwMode="auto">
          <a:xfrm flipH="1" flipV="1">
            <a:off x="4283075" y="4094163"/>
            <a:ext cx="865188" cy="15128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56C13D-0218-4541-AC2F-A6AAC8900B20}" type="datetime11">
              <a:rPr lang="zh-CN" altLang="en-US" smtClean="0">
                <a:solidFill>
                  <a:srgbClr val="000000"/>
                </a:solidFill>
              </a:rPr>
              <a:t>15:41:25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368460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D2FC004-EF7E-4886-9313-50EC705D2269}" type="slidenum">
              <a:rPr lang="en-US" altLang="zh-CN"/>
              <a:pPr eaLnBrk="1" hangingPunct="1"/>
              <a:t>75</a:t>
            </a:fld>
            <a:endParaRPr lang="en-US" altLang="zh-CN"/>
          </a:p>
        </p:txBody>
      </p:sp>
      <p:sp>
        <p:nvSpPr>
          <p:cNvPr id="77827" name="Rectangle 38"/>
          <p:cNvSpPr>
            <a:spLocks noChangeArrowheads="1"/>
          </p:cNvSpPr>
          <p:nvPr/>
        </p:nvSpPr>
        <p:spPr bwMode="auto">
          <a:xfrm>
            <a:off x="755650" y="2924175"/>
            <a:ext cx="6978650" cy="2089150"/>
          </a:xfrm>
          <a:prstGeom prst="rect">
            <a:avLst/>
          </a:prstGeom>
          <a:noFill/>
          <a:ln w="38100" cmpd="dbl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7828" name="Text Box 39"/>
          <p:cNvSpPr txBox="1">
            <a:spLocks noChangeArrowheads="1"/>
          </p:cNvSpPr>
          <p:nvPr/>
        </p:nvSpPr>
        <p:spPr bwMode="auto">
          <a:xfrm>
            <a:off x="911225" y="3417888"/>
            <a:ext cx="23987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Minimize:</a:t>
            </a:r>
          </a:p>
        </p:txBody>
      </p:sp>
      <p:sp>
        <p:nvSpPr>
          <p:cNvPr id="77829" name="Text Box 40"/>
          <p:cNvSpPr txBox="1">
            <a:spLocks noChangeArrowheads="1"/>
          </p:cNvSpPr>
          <p:nvPr/>
        </p:nvSpPr>
        <p:spPr bwMode="auto">
          <a:xfrm>
            <a:off x="912813" y="3881438"/>
            <a:ext cx="25447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Subject to:</a:t>
            </a:r>
          </a:p>
        </p:txBody>
      </p:sp>
      <p:sp>
        <p:nvSpPr>
          <p:cNvPr id="77830" name="Text Box 41"/>
          <p:cNvSpPr txBox="1">
            <a:spLocks noChangeArrowheads="1"/>
          </p:cNvSpPr>
          <p:nvPr/>
        </p:nvSpPr>
        <p:spPr bwMode="auto">
          <a:xfrm>
            <a:off x="815975" y="2997200"/>
            <a:ext cx="2398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 b="1" i="1">
                <a:latin typeface="Verdana" pitchFamily="34" charset="0"/>
                <a:ea typeface="ＭＳ Ｐゴシック" pitchFamily="34" charset="-128"/>
              </a:rPr>
              <a:t>Problem </a:t>
            </a:r>
            <a:r>
              <a:rPr kumimoji="1" lang="en-US" altLang="zh-CN" b="1" i="1">
                <a:latin typeface="Verdana" pitchFamily="34" charset="0"/>
                <a:ea typeface="ＭＳ Ｐゴシック" pitchFamily="34" charset="-128"/>
              </a:rPr>
              <a:t>8</a:t>
            </a:r>
            <a:endParaRPr kumimoji="1" lang="en-US" altLang="ja-JP" b="1" i="1"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77831" name="Text Box 49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优化问题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pic>
        <p:nvPicPr>
          <p:cNvPr id="77832" name="Picture 5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3284538"/>
            <a:ext cx="3440113" cy="74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833" name="Text Box 52"/>
          <p:cNvSpPr txBox="1">
            <a:spLocks noChangeArrowheads="1"/>
          </p:cNvSpPr>
          <p:nvPr/>
        </p:nvSpPr>
        <p:spPr bwMode="auto">
          <a:xfrm>
            <a:off x="611188" y="1989138"/>
            <a:ext cx="53387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Given training samples: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where                        . </a:t>
            </a:r>
          </a:p>
        </p:txBody>
      </p:sp>
      <p:pic>
        <p:nvPicPr>
          <p:cNvPr id="77834" name="Picture 5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060575"/>
            <a:ext cx="1143000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35" name="Picture 5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492375"/>
            <a:ext cx="1857375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836" name="Text Box 59"/>
          <p:cNvSpPr txBox="1">
            <a:spLocks noChangeArrowheads="1"/>
          </p:cNvSpPr>
          <p:nvPr/>
        </p:nvSpPr>
        <p:spPr bwMode="auto">
          <a:xfrm>
            <a:off x="611188" y="5313363"/>
            <a:ext cx="53387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The decision function:</a:t>
            </a:r>
          </a:p>
        </p:txBody>
      </p:sp>
      <p:pic>
        <p:nvPicPr>
          <p:cNvPr id="77837" name="Picture 65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3" y="5724525"/>
            <a:ext cx="4905375" cy="40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38" name="Picture 6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4221163"/>
            <a:ext cx="5207000" cy="68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6B0757D-FCFB-460D-B39C-C411F59FB3ED}" type="datetime11">
              <a:rPr lang="zh-CN" altLang="en-US" smtClean="0">
                <a:solidFill>
                  <a:srgbClr val="000000"/>
                </a:solidFill>
              </a:rPr>
              <a:t>15:41:25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94202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0BC2A5C3-434E-45B3-8599-EA9DE498145C}" type="slidenum">
              <a:rPr lang="en-US" altLang="zh-CN"/>
              <a:pPr eaLnBrk="1" hangingPunct="1"/>
              <a:t>76</a:t>
            </a:fld>
            <a:endParaRPr lang="en-US" altLang="zh-CN"/>
          </a:p>
        </p:txBody>
      </p:sp>
      <p:sp>
        <p:nvSpPr>
          <p:cNvPr id="78851" name="Rectangle 2"/>
          <p:cNvSpPr>
            <a:spLocks noChangeArrowheads="1"/>
          </p:cNvSpPr>
          <p:nvPr/>
        </p:nvSpPr>
        <p:spPr bwMode="auto">
          <a:xfrm>
            <a:off x="468313" y="2205038"/>
            <a:ext cx="8202612" cy="2736850"/>
          </a:xfrm>
          <a:prstGeom prst="rect">
            <a:avLst/>
          </a:prstGeom>
          <a:noFill/>
          <a:ln w="38100" cmpd="dbl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8852" name="Text Box 3"/>
          <p:cNvSpPr txBox="1">
            <a:spLocks noChangeArrowheads="1"/>
          </p:cNvSpPr>
          <p:nvPr/>
        </p:nvSpPr>
        <p:spPr bwMode="auto">
          <a:xfrm>
            <a:off x="617538" y="2698750"/>
            <a:ext cx="23987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Maximize:</a:t>
            </a:r>
          </a:p>
        </p:txBody>
      </p:sp>
      <p:sp>
        <p:nvSpPr>
          <p:cNvPr id="78853" name="Text Box 4"/>
          <p:cNvSpPr txBox="1">
            <a:spLocks noChangeArrowheads="1"/>
          </p:cNvSpPr>
          <p:nvPr/>
        </p:nvSpPr>
        <p:spPr bwMode="auto">
          <a:xfrm>
            <a:off x="619125" y="3162300"/>
            <a:ext cx="2544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Subject to:</a:t>
            </a:r>
          </a:p>
        </p:txBody>
      </p:sp>
      <p:sp>
        <p:nvSpPr>
          <p:cNvPr id="78854" name="Text Box 5"/>
          <p:cNvSpPr txBox="1">
            <a:spLocks noChangeArrowheads="1"/>
          </p:cNvSpPr>
          <p:nvPr/>
        </p:nvSpPr>
        <p:spPr bwMode="auto">
          <a:xfrm>
            <a:off x="522288" y="2278063"/>
            <a:ext cx="23987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 b="1" i="1">
                <a:latin typeface="Verdana" pitchFamily="34" charset="0"/>
                <a:ea typeface="ＭＳ Ｐゴシック" pitchFamily="34" charset="-128"/>
              </a:rPr>
              <a:t>Problem </a:t>
            </a:r>
            <a:r>
              <a:rPr kumimoji="1" lang="en-US" altLang="zh-CN" b="1" i="1">
                <a:latin typeface="Verdana" pitchFamily="34" charset="0"/>
                <a:ea typeface="ＭＳ Ｐゴシック" pitchFamily="34" charset="-128"/>
              </a:rPr>
              <a:t>9</a:t>
            </a:r>
            <a:endParaRPr kumimoji="1" lang="en-US" altLang="ja-JP" b="1" i="1"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78855" name="Text Box 6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ja-JP" altLang="zh-CN" sz="3600">
                <a:solidFill>
                  <a:srgbClr val="000000"/>
                </a:solidFill>
                <a:ea typeface="方正启体简体" pitchFamily="65" charset="-122"/>
              </a:rPr>
              <a:t>对偶</a:t>
            </a: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问题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78856" name="Text Box 12"/>
          <p:cNvSpPr txBox="1">
            <a:spLocks noChangeArrowheads="1"/>
          </p:cNvSpPr>
          <p:nvPr/>
        </p:nvSpPr>
        <p:spPr bwMode="auto">
          <a:xfrm>
            <a:off x="539750" y="6165850"/>
            <a:ext cx="5338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The decision function:</a:t>
            </a:r>
          </a:p>
        </p:txBody>
      </p:sp>
      <p:pic>
        <p:nvPicPr>
          <p:cNvPr id="78857" name="Picture 1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5" y="2640013"/>
            <a:ext cx="6594475" cy="64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8" name="Picture 1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338" y="3400425"/>
            <a:ext cx="4037012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9" name="Picture 2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13" y="5989638"/>
            <a:ext cx="4775200" cy="67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860" name="Text Box 22"/>
          <p:cNvSpPr txBox="1">
            <a:spLocks noChangeArrowheads="1"/>
          </p:cNvSpPr>
          <p:nvPr/>
        </p:nvSpPr>
        <p:spPr bwMode="auto">
          <a:xfrm>
            <a:off x="539750" y="5006975"/>
            <a:ext cx="5338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Here,</a:t>
            </a:r>
          </a:p>
        </p:txBody>
      </p:sp>
      <p:pic>
        <p:nvPicPr>
          <p:cNvPr id="78861" name="Picture 26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5148263"/>
            <a:ext cx="2638425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62" name="Picture 2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5126038"/>
            <a:ext cx="1547812" cy="67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E5FA9A-5CEA-432C-9C0F-C4B468D68BF7}" type="datetime11">
              <a:rPr lang="zh-CN" altLang="en-US" smtClean="0">
                <a:solidFill>
                  <a:srgbClr val="000000"/>
                </a:solidFill>
              </a:rPr>
              <a:t>15:41:25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190143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641F941-4179-46B8-A67D-4FBE226E49A2}" type="slidenum">
              <a:rPr lang="en-US" altLang="zh-CN"/>
              <a:pPr eaLnBrk="1" hangingPunct="1"/>
              <a:t>77</a:t>
            </a:fld>
            <a:endParaRPr lang="en-US" altLang="zh-CN"/>
          </a:p>
        </p:txBody>
      </p:sp>
      <p:sp>
        <p:nvSpPr>
          <p:cNvPr id="79875" name="Text Box 24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One-versus-rest</a:t>
            </a:r>
          </a:p>
        </p:txBody>
      </p:sp>
      <p:pic>
        <p:nvPicPr>
          <p:cNvPr id="79876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492375"/>
            <a:ext cx="7632700" cy="347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DCF2DA-4677-4503-9300-9A594900DF11}" type="datetime11">
              <a:rPr lang="zh-CN" altLang="en-US" smtClean="0">
                <a:solidFill>
                  <a:srgbClr val="000000"/>
                </a:solidFill>
              </a:rPr>
              <a:t>15:41:25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83925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CF6F450-6142-4D89-95D4-7D132C831266}" type="slidenum">
              <a:rPr lang="en-US" altLang="zh-CN"/>
              <a:pPr eaLnBrk="1" hangingPunct="1"/>
              <a:t>78</a:t>
            </a:fld>
            <a:endParaRPr lang="en-US" altLang="zh-CN"/>
          </a:p>
        </p:txBody>
      </p:sp>
      <p:sp>
        <p:nvSpPr>
          <p:cNvPr id="80899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One-versus-rest</a:t>
            </a:r>
          </a:p>
        </p:txBody>
      </p:sp>
      <p:pic>
        <p:nvPicPr>
          <p:cNvPr id="809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9" t="34245" r="15778" b="31293"/>
          <a:stretch>
            <a:fillRect/>
          </a:stretch>
        </p:blipFill>
        <p:spPr bwMode="auto">
          <a:xfrm>
            <a:off x="611188" y="2349500"/>
            <a:ext cx="7993062" cy="358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2E274E-5E1E-4382-A6A3-761F42A386A5}" type="datetime11">
              <a:rPr lang="zh-CN" altLang="en-US" smtClean="0">
                <a:solidFill>
                  <a:srgbClr val="000000"/>
                </a:solidFill>
              </a:rPr>
              <a:t>15:41:25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565095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81B831F-373F-4B93-A531-4E0AB60DD47F}" type="slidenum">
              <a:rPr lang="en-US" altLang="zh-CN"/>
              <a:pPr eaLnBrk="1" hangingPunct="1"/>
              <a:t>79</a:t>
            </a:fld>
            <a:endParaRPr lang="en-US" altLang="zh-CN"/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One-versus-rest</a:t>
            </a:r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0" t="41145" r="11217" b="24414"/>
          <a:stretch>
            <a:fillRect/>
          </a:stretch>
        </p:blipFill>
        <p:spPr bwMode="auto">
          <a:xfrm>
            <a:off x="684213" y="2492375"/>
            <a:ext cx="7632700" cy="342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D23166A-D859-4CEC-AC65-7E6A34EB4992}" type="datetime11">
              <a:rPr lang="zh-CN" altLang="en-US" smtClean="0">
                <a:solidFill>
                  <a:srgbClr val="000000"/>
                </a:solidFill>
              </a:rPr>
              <a:t>15:41:25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87424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64C182F-D034-4074-A2F5-D9A7D484797F}" type="slidenum">
              <a:rPr lang="en-US" altLang="zh-CN"/>
              <a:pPr eaLnBrk="1" hangingPunct="1"/>
              <a:t>8</a:t>
            </a:fld>
            <a:endParaRPr lang="en-US" altLang="zh-CN"/>
          </a:p>
        </p:txBody>
      </p:sp>
      <p:sp>
        <p:nvSpPr>
          <p:cNvPr id="34819" name="Text Box 15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优化问题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34820" name="Rectangle 16"/>
          <p:cNvSpPr>
            <a:spLocks noChangeArrowheads="1"/>
          </p:cNvSpPr>
          <p:nvPr/>
        </p:nvSpPr>
        <p:spPr bwMode="auto">
          <a:xfrm>
            <a:off x="900113" y="2349500"/>
            <a:ext cx="6985000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例：计算一个盒子的三个边长           它们使得盒子的体积最大而表面积等于一个定值</a:t>
            </a:r>
          </a:p>
        </p:txBody>
      </p:sp>
      <p:pic>
        <p:nvPicPr>
          <p:cNvPr id="34821" name="Picture 2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536" y="2420888"/>
            <a:ext cx="11938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2" name="Picture 2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500438"/>
            <a:ext cx="36036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17B4939-03D3-462D-9D1D-9F4BDE341B27}" type="datetime11">
              <a:rPr lang="zh-CN" altLang="en-US" smtClean="0">
                <a:solidFill>
                  <a:srgbClr val="000000"/>
                </a:solidFill>
              </a:rPr>
              <a:t>15:41:23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762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87941A83-2BB3-4EAA-B4D9-0FE9E6162B3B}" type="slidenum">
              <a:rPr lang="en-US" altLang="zh-CN"/>
              <a:pPr eaLnBrk="1" hangingPunct="1"/>
              <a:t>80</a:t>
            </a:fld>
            <a:endParaRPr lang="en-US" altLang="zh-CN"/>
          </a:p>
        </p:txBody>
      </p:sp>
      <p:sp>
        <p:nvSpPr>
          <p:cNvPr id="82947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One-versus-one</a:t>
            </a:r>
          </a:p>
        </p:txBody>
      </p:sp>
      <p:pic>
        <p:nvPicPr>
          <p:cNvPr id="829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5" t="42122" r="15007" b="23416"/>
          <a:stretch>
            <a:fillRect/>
          </a:stretch>
        </p:blipFill>
        <p:spPr bwMode="auto">
          <a:xfrm>
            <a:off x="611188" y="2374900"/>
            <a:ext cx="7704137" cy="350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81F71E-B468-49D7-AB7A-BC0B60B9E4CE}" type="datetime11">
              <a:rPr lang="zh-CN" altLang="en-US" smtClean="0">
                <a:solidFill>
                  <a:srgbClr val="000000"/>
                </a:solidFill>
              </a:rPr>
              <a:t>15:41:25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376170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464A9F97-8599-40D3-9EE1-629C5045E9F2}" type="slidenum">
              <a:rPr lang="en-US" altLang="zh-CN"/>
              <a:pPr eaLnBrk="1" hangingPunct="1"/>
              <a:t>81</a:t>
            </a:fld>
            <a:endParaRPr lang="en-US" altLang="zh-CN"/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One-versus-one</a:t>
            </a:r>
          </a:p>
        </p:txBody>
      </p:sp>
      <p:pic>
        <p:nvPicPr>
          <p:cNvPr id="839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4" t="32288" r="9694" b="32288"/>
          <a:stretch>
            <a:fillRect/>
          </a:stretch>
        </p:blipFill>
        <p:spPr bwMode="auto">
          <a:xfrm rot="-120000">
            <a:off x="542925" y="2222500"/>
            <a:ext cx="7770813" cy="358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89616E6-8FA7-423A-8EDC-CD5EBC3C0DB0}" type="datetime11">
              <a:rPr lang="zh-CN" altLang="en-US" smtClean="0">
                <a:solidFill>
                  <a:srgbClr val="000000"/>
                </a:solidFill>
              </a:rPr>
              <a:t>15:41:25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404249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0FDAD631-0C02-4D02-9EAF-8D98A9823BDC}" type="slidenum">
              <a:rPr lang="en-US" altLang="zh-CN"/>
              <a:pPr eaLnBrk="1" hangingPunct="1"/>
              <a:t>82</a:t>
            </a:fld>
            <a:endParaRPr lang="en-US" altLang="zh-CN"/>
          </a:p>
        </p:txBody>
      </p:sp>
      <p:sp>
        <p:nvSpPr>
          <p:cNvPr id="84995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DAGSVM algorithm</a:t>
            </a:r>
          </a:p>
        </p:txBody>
      </p:sp>
      <p:sp>
        <p:nvSpPr>
          <p:cNvPr id="84996" name="Text Box 3"/>
          <p:cNvSpPr txBox="1">
            <a:spLocks noChangeArrowheads="1"/>
          </p:cNvSpPr>
          <p:nvPr/>
        </p:nvSpPr>
        <p:spPr bwMode="auto">
          <a:xfrm>
            <a:off x="738188" y="2133600"/>
            <a:ext cx="48418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 i="1">
                <a:latin typeface="Verdana" pitchFamily="34" charset="0"/>
                <a:ea typeface="ＭＳ Ｐゴシック" pitchFamily="34" charset="-128"/>
              </a:rPr>
              <a:t>Directed Acyclic Graph SVM</a:t>
            </a:r>
          </a:p>
        </p:txBody>
      </p:sp>
      <p:pic>
        <p:nvPicPr>
          <p:cNvPr id="8499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6" t="32292" r="11972" b="18489"/>
          <a:stretch>
            <a:fillRect/>
          </a:stretch>
        </p:blipFill>
        <p:spPr bwMode="auto">
          <a:xfrm>
            <a:off x="971550" y="2565400"/>
            <a:ext cx="7129463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850D3-815D-48BB-8027-E0489F5F2056}" type="datetime11">
              <a:rPr lang="zh-CN" altLang="en-US" smtClean="0">
                <a:solidFill>
                  <a:srgbClr val="000000"/>
                </a:solidFill>
              </a:rPr>
              <a:t>15:41:25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792060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1210E0A-FE83-4F10-A0AC-0B4EC09E70F4}" type="slidenum">
              <a:rPr lang="en-US" altLang="zh-CN"/>
              <a:pPr eaLnBrk="1" hangingPunct="1"/>
              <a:t>83</a:t>
            </a:fld>
            <a:endParaRPr lang="en-US" altLang="zh-CN"/>
          </a:p>
        </p:txBody>
      </p:sp>
      <p:sp>
        <p:nvSpPr>
          <p:cNvPr id="87043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时间复杂度比较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87044" name="Text Box 5"/>
          <p:cNvSpPr txBox="1">
            <a:spLocks noChangeArrowheads="1"/>
          </p:cNvSpPr>
          <p:nvPr/>
        </p:nvSpPr>
        <p:spPr bwMode="auto">
          <a:xfrm>
            <a:off x="611188" y="2693988"/>
            <a:ext cx="77771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Assume: the each of the K classes has the same number of training samples.</a:t>
            </a:r>
          </a:p>
        </p:txBody>
      </p:sp>
      <p:graphicFrame>
        <p:nvGraphicFramePr>
          <p:cNvPr id="266317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963469"/>
              </p:ext>
            </p:extLst>
          </p:nvPr>
        </p:nvGraphicFramePr>
        <p:xfrm>
          <a:off x="828229" y="3917950"/>
          <a:ext cx="7056139" cy="1097202"/>
        </p:xfrm>
        <a:graphic>
          <a:graphicData uri="http://schemas.openxmlformats.org/drawingml/2006/table">
            <a:tbl>
              <a:tblPr/>
              <a:tblGrid>
                <a:gridCol w="20875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4018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8012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Pro.8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OVR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OVO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DAG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No. of variables</a:t>
                      </a: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</a:rPr>
                        <a:t>(k-1)l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l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2l/k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2l/k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No. of solving QP</a:t>
                      </a: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k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k(k-1)/2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k(k-1)/2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C1EC5D-2F93-473D-8E1F-C868151F0B89}" type="datetime11">
              <a:rPr lang="zh-CN" altLang="en-US" smtClean="0">
                <a:solidFill>
                  <a:srgbClr val="000000"/>
                </a:solidFill>
              </a:rPr>
              <a:t>15:41:25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396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8811FB5B-2DC6-4466-BA5C-37A9EBE67F3B}" type="slidenum">
              <a:rPr lang="en-US" altLang="zh-CN"/>
              <a:pPr eaLnBrk="1" hangingPunct="1"/>
              <a:t>84</a:t>
            </a:fld>
            <a:endParaRPr lang="en-US" altLang="zh-CN"/>
          </a:p>
        </p:txBody>
      </p:sp>
      <p:sp>
        <p:nvSpPr>
          <p:cNvPr id="88067" name="Text Box 4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时间复杂度比较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88068" name="Text Box 5"/>
          <p:cNvSpPr txBox="1">
            <a:spLocks noChangeArrowheads="1"/>
          </p:cNvSpPr>
          <p:nvPr/>
        </p:nvSpPr>
        <p:spPr bwMode="auto">
          <a:xfrm>
            <a:off x="1042988" y="2262188"/>
            <a:ext cx="53387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Verdana" pitchFamily="34" charset="0"/>
                <a:ea typeface="ＭＳ Ｐゴシック" pitchFamily="34" charset="-128"/>
              </a:rPr>
              <a:t>A power law (Platt, 1999):</a:t>
            </a:r>
            <a:endParaRPr kumimoji="1" lang="en-US" altLang="ja-JP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88069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63" y="2347913"/>
            <a:ext cx="8461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070" name="Text Box 10"/>
          <p:cNvSpPr txBox="1">
            <a:spLocks noChangeArrowheads="1"/>
          </p:cNvSpPr>
          <p:nvPr/>
        </p:nvSpPr>
        <p:spPr bwMode="auto">
          <a:xfrm>
            <a:off x="1042988" y="2693988"/>
            <a:ext cx="7777162" cy="325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where     is some proportionality constant. </a:t>
            </a:r>
            <a:endParaRPr kumimoji="1" lang="en-US" altLang="zh-CN">
              <a:latin typeface="Verdana" pitchFamily="34" charset="0"/>
              <a:ea typeface="ＭＳ Ｐゴシック" pitchFamily="34" charset="-128"/>
            </a:endParaRPr>
          </a:p>
          <a:p>
            <a:pPr eaLnBrk="1" hangingPunct="1">
              <a:spcBef>
                <a:spcPct val="50000"/>
              </a:spcBef>
            </a:pPr>
            <a:endParaRPr kumimoji="1" lang="en-US" altLang="ja-JP">
              <a:latin typeface="Verdana" pitchFamily="34" charset="0"/>
              <a:ea typeface="ＭＳ Ｐゴシック" pitchFamily="34" charset="-128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OVR: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ja-JP">
              <a:latin typeface="Verdana" pitchFamily="34" charset="0"/>
              <a:ea typeface="ＭＳ Ｐゴシック" pitchFamily="34" charset="-128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OVO: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ja-JP">
              <a:latin typeface="Verdana" pitchFamily="34" charset="0"/>
              <a:ea typeface="ＭＳ Ｐゴシック" pitchFamily="34" charset="-128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DAG: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ja-JP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88071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5" y="2838450"/>
            <a:ext cx="119063" cy="16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072" name="Picture 1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088" y="3921125"/>
            <a:ext cx="1538287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073" name="Picture 1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488" y="4710113"/>
            <a:ext cx="3386137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074" name="Picture 23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5648325"/>
            <a:ext cx="14668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18EEBC-6EBF-4096-8A00-CD8793BE7B9F}" type="datetime11">
              <a:rPr lang="zh-CN" altLang="en-US" smtClean="0">
                <a:solidFill>
                  <a:srgbClr val="000000"/>
                </a:solidFill>
              </a:rPr>
              <a:t>15:41:25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613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541BA37-4142-461C-B13E-3A2EA4CFAB99}" type="slidenum">
              <a:rPr lang="en-US" altLang="zh-CN"/>
              <a:pPr eaLnBrk="1" hangingPunct="1"/>
              <a:t>9</a:t>
            </a:fld>
            <a:endParaRPr lang="en-US" altLang="zh-CN"/>
          </a:p>
        </p:txBody>
      </p:sp>
      <p:sp>
        <p:nvSpPr>
          <p:cNvPr id="35843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拉格朗日理论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539750" y="2708275"/>
            <a:ext cx="7848600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定理：     成为          最小值的必要条件是         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</a:t>
            </a:r>
          </a:p>
          <a:p>
            <a:pPr indent="0" eaLnBrk="1" hangingPunct="1">
              <a:buFont typeface="Wingdings" pitchFamily="2" charset="2"/>
              <a:buNone/>
            </a:pPr>
            <a:r>
              <a:rPr lang="zh-CN" altLang="en-US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这个条件加上    是凸函数，也是一个充分条件。</a:t>
            </a:r>
          </a:p>
        </p:txBody>
      </p:sp>
      <p:pic>
        <p:nvPicPr>
          <p:cNvPr id="35845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825750"/>
            <a:ext cx="536575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6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811463"/>
            <a:ext cx="928688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7" name="Picture 1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653334"/>
            <a:ext cx="2125662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8" name="Picture 14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907" y="4619625"/>
            <a:ext cx="227013" cy="3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2AACC0-4689-4468-944F-C451F5B20D1B}" type="datetime11">
              <a:rPr lang="zh-CN" altLang="en-US" smtClean="0">
                <a:solidFill>
                  <a:srgbClr val="000000"/>
                </a:solidFill>
              </a:rPr>
              <a:t>15:41:23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97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x}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9"/>
  <p:tag name="PICTUREFILESIZE" val="144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w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6"/>
  <p:tag name="PICTUREFILESIZE" val="103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bm,amsmath}&#10;\begin{document}&#10;\[&#10;\bm{\alpha}=&#10;\begin{bmatrix}&#10;0\\&#10;0\\&#10;0\\&#10;0\\&#10;0\\&#10;0\\&#10;0&#10;\end{bmatrix}&#10;\]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(none)"/>
  <p:tag name="BOXWIDTH" val="348"/>
  <p:tag name="BOXHEIGHT" val="446"/>
  <p:tag name="BOXFONT" val="10"/>
  <p:tag name="BOXWRAP" val="False"/>
  <p:tag name="WORKAROUNDTRANSPARENCYBUG" val="False"/>
  <p:tag name="ALLOWFONTSUBSTITUTION" val="False"/>
  <p:tag name="BITMAPFORMAT" val="pngmono"/>
  <p:tag name="ORIGWIDTH" val="76.75"/>
  <p:tag name="PICTUREFILESIZE" val="75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bm,amsmath}&#10;\begin{document}&#10;\[&#10;\bm{\alpha}=&#10;\begin{bmatrix}&#10;3\\&#10;0\\&#10;1\\&#10;0\\&#10;0\\&#10;2\\&#10;0&#10;\end{bmatrix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65"/>
  <p:tag name="BOXFONT" val="10"/>
  <p:tag name="BOXWRAP" val="False"/>
  <p:tag name="WORKAROUNDTRANSPARENCYBUG" val="False"/>
  <p:tag name="ALLOWFONTSUBSTITUTION" val="False"/>
  <p:tag name="BITMAPFORMAT" val="pngmono"/>
  <p:tag name="ORIGWIDTH" val="77"/>
  <p:tag name="PICTUREFILESIZE" val="936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bm,amsmath}&#10;\begin{document}&#10;\[&#10;\bm{\alpha}=&#10;\begin{bmatrix}&#10;3\\&#10;0\\&#10;1\\&#10;0\\&#10;0\\&#10;2\\&#10;0&#10;\end{bmatrix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65"/>
  <p:tag name="BOXFONT" val="10"/>
  <p:tag name="BOXWRAP" val="False"/>
  <p:tag name="WORKAROUNDTRANSPARENCYBUG" val="False"/>
  <p:tag name="ALLOWFONTSUBSTITUTION" val="False"/>
  <p:tag name="BITMAPFORMAT" val="pngmono"/>
  <p:tag name="ORIGWIDTH" val="77"/>
  <p:tag name="PICTUREFILESIZE" val="936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bm,amsmath}&#10;\begin{document}&#10;\[&#10;\bm{\alpha}=&#10;\begin{bmatrix}&#10;3\\&#10;0\\&#10;1\\&#10;0\\&#10;0\\&#10;2\\&#10;0&#10;\end{bmatrix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65"/>
  <p:tag name="BOXFONT" val="10"/>
  <p:tag name="BOXWRAP" val="False"/>
  <p:tag name="WORKAROUNDTRANSPARENCYBUG" val="False"/>
  <p:tag name="ALLOWFONTSUBSTITUTION" val="False"/>
  <p:tag name="BITMAPFORMAT" val="pngmono"/>
  <p:tag name="ORIGWIDTH" val="77"/>
  <p:tag name="PICTUREFILESIZE" val="936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bm,amsmath}&#10;\begin{document}&#10;\[&#10;\bm{\alpha}=&#10;\begin{bmatrix}&#10;0\\&#10;0\\&#10;0\\&#10;0\\&#10;0\\&#10;0\\&#10;0&#10;\end{bmatrix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50"/>
  <p:tag name="BOXFONT" val="10"/>
  <p:tag name="BOXWRAP" val="False"/>
  <p:tag name="WORKAROUNDTRANSPARENCYBUG" val="False"/>
  <p:tag name="BITMAPFORMAT" val="pngmono"/>
  <p:tag name="DEBUGINTERACTIVE" val="True"/>
  <p:tag name="ORIGWIDTH" val="77"/>
  <p:tag name="PICTUREFILESIZE" val="940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bm,amsmath}&#10;\begin{document}&#10;\[&#10;\bm{\alpha}=&#10;\begin{bmatrix}&#10;2\\&#10;3\\&#10;1\\&#10;0\\&#10;2\\&#10;2\\&#10;0&#10;\end{bmatrix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65"/>
  <p:tag name="BOXFONT" val="10"/>
  <p:tag name="BOXWRAP" val="False"/>
  <p:tag name="WORKAROUNDTRANSPARENCYBUG" val="False"/>
  <p:tag name="ALLOWFONTSUBSTITUTION" val="False"/>
  <p:tag name="BITMAPFORMAT" val="pngmono"/>
  <p:tag name="ORIGWIDTH" val="77"/>
  <p:tag name="PICTUREFILESIZE" val="961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bm,amsmath}&#10;\begin{document}&#10;\[&#10;\bm{\alpha}=&#10;\begin{bmatrix}&#10;2\\&#10;3\\&#10;1\\&#10;0\\&#10;2\\&#10;2\\&#10;0&#10;\end{bmatrix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65"/>
  <p:tag name="BOXFONT" val="10"/>
  <p:tag name="BOXWRAP" val="False"/>
  <p:tag name="WORKAROUNDTRANSPARENCYBUG" val="False"/>
  <p:tag name="ALLOWFONTSUBSTITUTION" val="False"/>
  <p:tag name="BITMAPFORMAT" val="pngmono"/>
  <p:tag name="ORIGWIDTH" val="77"/>
  <p:tag name="PICTUREFILESIZE" val="961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I_{up}(\Vec{\alpha}) = I_0(\Vec{\alpha})\cup I_1(\Vec{\alpha})\cup I_2(\Vec{\alpha})  \nonumber\\&#10;I_{low}(\Vec{\alpha}) = I_0(\Vec{\alpha})\cup I_3(\Vec{\alpha})\cup I_4(\Vec{\alpha})\nonumber&#10;\end{alig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74"/>
  <p:tag name="BOXFONT" val="10"/>
  <p:tag name="BOXWRAP" val="False"/>
  <p:tag name="WORKAROUNDTRANSPARENCYBUG" val="False"/>
  <p:tag name="ALLOWFONTSUBSTITUTION" val="False"/>
  <p:tag name="BITMAPFORMAT" val="pngmono"/>
  <p:tag name="ORIGWIDTH" val="313"/>
  <p:tag name="PICTUREFILESIZE" val="3093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I_0(\Vec{\alpha}) &amp;= \{i: 0 &lt;\alpha_i&lt; C\}\nonumber\\&#10;I_1(\Vec{\alpha}) &amp;= \{i: d_i=1, \alpha_i =0\} \nonumber\\&#10;I_2(\Vec{\alpha}) &amp;= \{i: d_i=-1, \alpha_i =C\} \nonumber\\&#10;I_3(\Vec{\alpha}) &amp;= \{i: d_i=1, \alpha_i =C\} \nonumber\\&#10;I_4(\Vec{\alpha}) &amp;= \{i: d_i=-1, \alpha_i =0\} \nonumber&#10;\end{alig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49"/>
  <p:tag name="BOXHEIGHT" val="460"/>
  <p:tag name="BOXFONT" val="10"/>
  <p:tag name="BOXWRAP" val="False"/>
  <p:tag name="WORKAROUNDTRANSPARENCYBUG" val="False"/>
  <p:tag name="ALLOWFONTSUBSTITUTION" val="False"/>
  <p:tag name="BITMAPFORMAT" val="pngmono"/>
  <p:tag name="ORIGWIDTH" val="285"/>
  <p:tag name="PICTUREFILESIZE" val="5813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I_{up}(\Vec{\alpha}) = \{i:\alpha_i&lt;C, d_i=1\}\cup\{i:\alpha_i&gt;0, d_i=-1\}  \nonumber\\&#10;I_{low}(\Vec{\alpha}) = \{i:\alpha_i&lt;C, d_i=-1\}\cup\{i:\alpha_i&gt;0, d_i=1\}  \nonumber&#10;\end{alig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6"/>
  <p:tag name="BOXHEIGHT" val="398"/>
  <p:tag name="BOXFONT" val="10"/>
  <p:tag name="BOXWRAP" val="False"/>
  <p:tag name="WORKAROUNDTRANSPARENCYBUG" val="False"/>
  <p:tag name="ALLOWFONTSUBSTITUTION" val="False"/>
  <p:tag name="BITMAPFORMAT" val="pngmono"/>
  <p:tag name="ORIGWIDTH" val="498"/>
  <p:tag name="PICTUREFILESIZE" val="4222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9"/>
  <p:tag name="PICTUREFILESIZE" val="76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equation}&#10;\min_{i \in I_{up}(\Vec{\alpha})}  F_i(\Vec{\alpha}) \geq \max_{i \in I_{low}(\Vec{\alpha})} F_i&#10;(\Vec{\alpha}) \nonumber&#10;\end{equatio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96"/>
  <p:tag name="PICTUREFILESIZE" val="2142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F_i(\Vec{\alpha})=&amp;d_i\frac{\partial Q(\Vec{\alpha})}{\partial \alpha_i}\nonumber\\&#10;=&amp;d_i\bigg(\sum_{j=1}^l \alpha_j d_id_jK(\Vec{x}_i,\Vec{x}_j)-1\bigg) \nonumber&#10;\end{alig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349"/>
  <p:tag name="PICTUREFILESIZE" val="3700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\Vec{\alpha}\nonumber&#10;\end{alig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74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91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equation}&#10;i\in I_{up}(\Vec{\alpha}), j\in I_{low}(\Vec{\alpha}),  F_i(\Vec{\alpha}) &lt; F_j&#10;(\Vec{\alpha})\nonumber&#10;\end{equatio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360"/>
  <p:tag name="PICTUREFILESIZE" val="1921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I_{up}^{\delta}(\Vec{\alpha}) = \{i:\alpha_i\leq C-\delta, d_i=1\}\cup\{i:\alpha_i\geq\delta, d_i=-1\}  \nonumber\\&#10;I_{low}^{\delta}(\Vec{\alpha}) = \{i:\alpha_i\leq C-\delta, d_i=-1\}\cup\{i:\alpha_i\geq\delta, d_i=1\}  \nonumber&#10;\end{alig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6"/>
  <p:tag name="BOXHEIGHT" val="398"/>
  <p:tag name="BOXFONT" val="10"/>
  <p:tag name="BOXWRAP" val="False"/>
  <p:tag name="WORKAROUNDTRANSPARENCYBUG" val="False"/>
  <p:tag name="ALLOWFONTSUBSTITUTION" val="False"/>
  <p:tag name="BITMAPFORMAT" val="pngmono"/>
  <p:tag name="ORIGWIDTH" val="531"/>
  <p:tag name="PICTUREFILESIZE" val="4506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(\tau,\delta)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46"/>
  <p:tag name="PICTUREFILESIZE" val="299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equation}&#10;\min_{i \in I_{up}^{\delta}(\Vec{\alpha})}  F_i(\Vec{\alpha}) \geq \max_{i \in I_{low}^{\delta}(\Vec{\alpha})} F_i&#10;(\Vec{\alpha}) -\tau \nonumber&#10;\end{equatio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335"/>
  <p:tag name="PICTUREFILESIZE" val="242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delta\in(0,C/2)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3"/>
  <p:tag name="PICTUREFILESIZE" val="6777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tau&gt;0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52"/>
  <p:tag name="PICTUREFILESIZE" val="205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\Vec{\alpha}\nonumber&#10;\end{alig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74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91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x}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9"/>
  <p:tag name="PICTUREFILESIZE" val="144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equation}&#10;i\in I_{up}^{\delta}(\Vec{\alpha}), j\in I_{low}^{\delta}(\Vec{\alpha}),  F_i(\Vec{\alpha}) &lt; F_j&#10;(\Vec{\alpha})-\tau \nonumber&#10;\end{equatio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399"/>
  <p:tag name="PICTUREFILESIZE" val="2334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(\tau,\delta)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46"/>
  <p:tag name="PICTUREFILESIZE" val="299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(\tau,\delta)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46"/>
  <p:tag name="PICTUREFILESIZE" val="299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[&#10;\text{SVM}^{light}&#10;\]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(none)"/>
  <p:tag name="BOXWIDTH" val="3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85.875"/>
  <p:tag name="PICTUREFILESIZE" val="102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bm}&#10;\begin{document}&#10;\[&#10;W(\bm{x})&#10;\]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(none)"/>
  <p:tag name="BOXWIDTH" val="3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52.75"/>
  <p:tag name="PICTUREFILESIZE" val="73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&amp;\sum_{i=1}^l\alpha_id_i=0 \nonumber\\&#10;&amp;0\leq \alpha_i\leq C\;\;\;\;{\text{for}}\;\;i=1,2,\dots,l \nonumber&#10;\end{alig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2132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{(\Vec{x}_i,d_i)\}_{i=1}^{l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417"/>
  <p:tag name="BOXFONT" val="10"/>
  <p:tag name="BOXWRAP" val="False"/>
  <p:tag name="WORKAROUNDTRANSPARENCYBUG" val="False"/>
  <p:tag name="ALLOWFONTSUBSTITUTION" val="False"/>
  <p:tag name="BITMAPFORMAT" val="pngmono"/>
  <p:tag name="ORIGWIDTH" val="118"/>
  <p:tag name="PICTUREFILESIZE" val="723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K}(\cdot,\cdot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60"/>
  <p:tag name="PICTUREFILESIZE" val="304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C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16"/>
  <p:tag name="PICTUREFILESIZE" val="117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Q(\Vec{\alpha}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372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x}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9"/>
  <p:tag name="PICTUREFILESIZE" val="144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(\tau,\delta)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46"/>
  <p:tag name="PICTUREFILESIZE" val="299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(\tau,\delta)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46"/>
  <p:tag name="PICTUREFILESIZE" val="299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k=0,\; \Vec{\alpha}(0)=\Vec{0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2"/>
  <p:tag name="BOXHEIGHT" val="337"/>
  <p:tag name="BOXFONT" val="10"/>
  <p:tag name="BOXWRAP" val="False"/>
  <p:tag name="WORKAROUNDTRANSPARENCYBUG" val="False"/>
  <p:tag name="ALLOWFONTSUBSTITUTION" val="False"/>
  <p:tag name="BITMAPFORMAT" val="pngmono"/>
  <p:tag name="ORIGWIDTH" val="159"/>
  <p:tag name="PICTUREFILESIZE" val="657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Vec{\alpha}(k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99"/>
  <p:tag name="BOXHEIGHT" val="350"/>
  <p:tag name="BOXFONT" val="10"/>
  <p:tag name="BOXWRAP" val="False"/>
  <p:tag name="WORKAROUNDTRANSPARENCYBUG" val="False"/>
  <p:tag name="ALLOWFONTSUBSTITUTION" val="False"/>
  <p:tag name="BITMAPFORMAT" val="pngmono"/>
  <p:tag name="ORIGWIDTH" val="45"/>
  <p:tag name="PICTUREFILESIZE" val="324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(i(k),\;j(k)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7"/>
  <p:tag name="BOXHEIGHT" val="338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6815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Vec{\alpha}(k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1"/>
  <p:tag name="BOXHEIGHT" val="362"/>
  <p:tag name="BOXFONT" val="10"/>
  <p:tag name="BOXWRAP" val="False"/>
  <p:tag name="WORKAROUNDTRANSPARENCYBUG" val="False"/>
  <p:tag name="ALLOWFONTSUBSTITUTION" val="False"/>
  <p:tag name="BITMAPFORMAT" val="pngmono"/>
  <p:tag name="ORIGWIDTH" val="45"/>
  <p:tag name="PICTUREFILESIZE" val="324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alpha_{i(k)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4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43"/>
  <p:tag name="PICTUREFILESIZE" val="3209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alpha_{j(k)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1"/>
  <p:tag name="BOXHEIGHT" val="341"/>
  <p:tag name="BOXFONT" val="10"/>
  <p:tag name="BOXWRAP" val="False"/>
  <p:tag name="WORKAROUNDTRANSPARENCYBUG" val="False"/>
  <p:tag name="ALLOWFONTSUBSTITUTION" val="False"/>
  <p:tag name="BITMAPFORMAT" val="pngmono"/>
  <p:tag name="ORIGWIDTH" val="46"/>
  <p:tag name="PICTUREFILESIZE" val="3287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Vec{\alpha}(k+1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14"/>
  <p:tag name="BOXHEIGHT" val="359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402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k=k+1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4"/>
  <p:tag name="BOXHEIGHT" val="312"/>
  <p:tag name="BOXFONT" val="10"/>
  <p:tag name="BOXWRAP" val="False"/>
  <p:tag name="WORKAROUNDTRANSPARENCYBUG" val="False"/>
  <p:tag name="ALLOWFONTSUBSTITUTION" val="False"/>
  <p:tag name="BITMAPFORMAT" val="pngmono"/>
  <p:tag name="ORIGWIDTH" val="93"/>
  <p:tag name="PICTUREFILESIZE" val="285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x}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9"/>
  <p:tag name="PICTUREFILESIZE" val="144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2^{new}=\alpha_2^{old}-\frac{d_2(E_1-E_2)}{\eta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233"/>
  <p:tag name="PICTUREFILESIZE" val="1353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eta&lt;0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237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E_i=f^{old}(\Vec{x}_i)-d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170"/>
  <p:tag name="PICTUREFILESIZE" val="865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2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23"/>
  <p:tag name="PICTUREFILESIZE" val="157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eta=2K(\Vec{x_1},\Vec{x_2})-K(\Vec{x_1},\Vec{x_1})-K(\Vec{x_2},\Vec{x_2}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391"/>
  <p:tag name="PICTUREFILESIZE" val="17949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1=0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66"/>
  <p:tag name="PICTUREFILESIZE" val="223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2=0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66"/>
  <p:tag name="PICTUREFILESIZE" val="2739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1=C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71"/>
  <p:tag name="PICTUREFILESIZE" val="265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2=C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71"/>
  <p:tag name="PICTUREFILESIZE" val="314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1=0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66"/>
  <p:tag name="PICTUREFILESIZE" val="223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r=\frac{|\Vec{w}^T\Vec{x}_i+b|}{\|\Vec{w}\|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24"/>
  <p:tag name="PICTUREFILESIZE" val="694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2=0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66"/>
  <p:tag name="PICTUREFILESIZE" val="2739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1=C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71"/>
  <p:tag name="PICTUREFILESIZE" val="265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2=C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71"/>
  <p:tag name="PICTUREFILESIZE" val="3149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d_1\not = d_2 \Rightarrow \alpha_1-\alpha_2=\gamma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224"/>
  <p:tag name="PICTUREFILESIZE" val="8617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d_1= d_2 \Rightarrow \alpha_1+\alpha_2=\gamma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227"/>
  <p:tag name="PICTUREFILESIZE" val="806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gamma=\alpha_1^{old}+s\alpha_2^{old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156"/>
  <p:tag name="PICTUREFILESIZE" val="698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109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2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23"/>
  <p:tag name="PICTUREFILESIZE" val="157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s=d_1d_2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82"/>
  <p:tag name="PICTUREFILESIZE" val="364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(1,2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0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rho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0"/>
  <p:tag name="PICTUREFILESIZE" val="837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d_1\not = d_2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371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d_1 = d_2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3036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L = \max(0, \alpha_2^{old}-\alpha_1^{old})$,\\&#10;$H = \min(C, C+\alpha_2^{old}-\alpha_1^{old}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273"/>
  <p:tag name="PICTUREFILESIZE" val="26318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L = \max(0, \alpha_1^{old}+\alpha_2^{old}-C)$,\\&#10;$H = \min(C, \alpha_2^{old}+\alpha_1^{old}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277"/>
  <p:tag name="PICTUREFILESIZE" val="2657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2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23"/>
  <p:tag name="PICTUREFILESIZE" val="157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equation}&#10;\alpha_2^{new,clipped}=&#10;\left\{&#10;\begin{array}{ll}&#10;H, &amp;\text{if} \;\;\;\;\alpha_2^{new}\geq H;\nonumber\\&#10;\alpha_2^{new}&amp; \text{if} \;\;\;\;L&lt;\alpha_2^{new}&lt;H;\nonumber\\&#10;L,&amp;\text{if} \;\;\;\;\alpha_2^{new}\leq L;\nonumber&#10;\end{array}&#10;\right.&#10;\end{equatio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397"/>
  <p:tag name="PICTUREFILESIZE" val="3728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equation}&#10;\alpha_1^{new}=\alpha_1^{old}+s(\alpha_2^{old}-\alpha_2^{new,clipped})\nonumber&#10;\end{equatio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337"/>
  <p:tag name="PICTUREFILESIZE" val="1883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(\tau,\delta)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46"/>
  <p:tag name="PICTUREFILESIZE" val="299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k=0,\; \Vec{\alpha}(0)=\Vec{0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2"/>
  <p:tag name="BOXHEIGHT" val="337"/>
  <p:tag name="BOXFONT" val="10"/>
  <p:tag name="BOXWRAP" val="False"/>
  <p:tag name="WORKAROUNDTRANSPARENCYBUG" val="False"/>
  <p:tag name="ALLOWFONTSUBSTITUTION" val="False"/>
  <p:tag name="BITMAPFORMAT" val="pngmono"/>
  <p:tag name="ORIGWIDTH" val="159"/>
  <p:tag name="PICTUREFILESIZE" val="657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B(k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45"/>
  <p:tag name="PICTUREFILESIZE" val="325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x}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9"/>
  <p:tag name="PICTUREFILESIZE" val="1445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Vec{\alpha}(k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99"/>
  <p:tag name="BOXHEIGHT" val="350"/>
  <p:tag name="BOXFONT" val="10"/>
  <p:tag name="BOXWRAP" val="False"/>
  <p:tag name="WORKAROUNDTRANSPARENCYBUG" val="False"/>
  <p:tag name="ALLOWFONTSUBSTITUTION" val="False"/>
  <p:tag name="BITMAPFORMAT" val="pngmono"/>
  <p:tag name="ORIGWIDTH" val="45"/>
  <p:tag name="PICTUREFILESIZE" val="324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Vec{g}(k)=-\nabla Q(\Vec{\alpha}(k)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76"/>
  <p:tag name="BOXHEIGHT" val="386"/>
  <p:tag name="BOXFONT" val="10"/>
  <p:tag name="BOXWRAP" val="False"/>
  <p:tag name="WORKAROUNDTRANSPARENCYBUG" val="False"/>
  <p:tag name="ALLOWFONTSUBSTITUTION" val="False"/>
  <p:tag name="BITMAPFORMAT" val="pngmono"/>
  <p:tag name="ORIGWIDTH" val="188"/>
  <p:tag name="PICTUREFILESIZE" val="106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d_ig_i(k)(=-F_i(\Vec{\alpha}(k))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76"/>
  <p:tag name="BOXHEIGHT" val="386"/>
  <p:tag name="BOXFONT" val="10"/>
  <p:tag name="BOXWRAP" val="False"/>
  <p:tag name="WORKAROUNDTRANSPARENCYBUG" val="False"/>
  <p:tag name="ALLOWFONTSUBSTITUTION" val="False"/>
  <p:tag name="BITMAPFORMAT" val="pngmono"/>
  <p:tag name="ORIGWIDTH" val="209"/>
  <p:tag name="PICTUREFILESIZE" val="1132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i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7"/>
  <p:tag name="PICTUREFILESIZE" val="64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d_1g_1(k)\leq d_2g_2(k)\leq\cdots\leq d_lg_l(k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76"/>
  <p:tag name="BOXHEIGHT" val="386"/>
  <p:tag name="BOXFONT" val="10"/>
  <p:tag name="BOXWRAP" val="False"/>
  <p:tag name="WORKAROUNDTRANSPARENCYBUG" val="False"/>
  <p:tag name="ALLOWFONTSUBSTITUTION" val="False"/>
  <p:tag name="BITMAPFORMAT" val="pngmono"/>
  <p:tag name="ORIGWIDTH" val="317"/>
  <p:tag name="PICTUREFILESIZE" val="1642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B(k)=\emptyset,v=0,m=1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223"/>
  <p:tag name="PICTUREFILESIZE" val="940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n=l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1588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i\not\in I^{\delta}_{low}(\Vec{\alpha}(k)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5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134"/>
  <p:tag name="PICTUREFILESIZE" val="9497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m\leq l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53"/>
  <p:tag name="PICTUREFILESIZE" val="252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m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109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0"/>
  <p:tag name="PICTUREFILESIZE" val="58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i\not\in I^{\delta}_{up}(\Vec{\alpha}(k)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5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126"/>
  <p:tag name="PICTUREFILESIZE" val="927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m\geq 1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57"/>
  <p:tag name="PICTUREFILESIZE" val="2295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m\geq 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60"/>
  <p:tag name="PICTUREFILESIZE" val="2836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m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109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B(k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45"/>
  <p:tag name="PICTUREFILESIZE" val="325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v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10"/>
  <p:tag name="PICTUREFILESIZE" val="73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v=q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52"/>
  <p:tag name="PICTUREFILESIZE" val="1737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Vec{\alpha}=[\alpha_1,\alpha_2,\dots,\alpha_l]^T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1"/>
  <p:tag name="BOXHEIGHT" val="362"/>
  <p:tag name="BOXFONT" val="10"/>
  <p:tag name="BOXWRAP" val="False"/>
  <p:tag name="WORKAROUNDTRANSPARENCYBUG" val="False"/>
  <p:tag name="ALLOWFONTSUBSTITUTION" val="False"/>
  <p:tag name="BITMAPFORMAT" val="pngmono"/>
  <p:tag name="ORIGWIDTH" val="198"/>
  <p:tag name="PICTUREFILESIZE" val="782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rho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0"/>
  <p:tag name="PICTUREFILESIZE" val="837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Q(\Vec{\alpha})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3706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alpha_{i}=\alpha_i(k),\forall i\in N(k)=J\backslash B(k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4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306"/>
  <p:tag name="PICTUREFILESIZE" val="16916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J=\{1,2,\dots,l\}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51"/>
  <p:tag name="PICTUREFILESIZE" val="4919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Vec{\alpha}(k+1)=\Vec{\alpha}^*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1"/>
  <p:tag name="BOXHEIGHT" val="362"/>
  <p:tag name="BOXFONT" val="10"/>
  <p:tag name="BOXWRAP" val="False"/>
  <p:tag name="WORKAROUNDTRANSPARENCYBUG" val="False"/>
  <p:tag name="ALLOWFONTSUBSTITUTION" val="False"/>
  <p:tag name="BITMAPFORMAT" val="pngmono"/>
  <p:tag name="ORIGWIDTH" val="142"/>
  <p:tag name="PICTUREFILESIZE" val="6146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Vec{\alpha}^*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1"/>
  <p:tag name="BOXHEIGHT" val="362"/>
  <p:tag name="BOXFONT" val="10"/>
  <p:tag name="BOXWRAP" val="False"/>
  <p:tag name="WORKAROUNDTRANSPARENCYBUG" val="False"/>
  <p:tag name="ALLOWFONTSUBSTITUTION" val="False"/>
  <p:tag name="BITMAPFORMAT" val="pngmono"/>
  <p:tag name="ORIGWIDTH" val="23"/>
  <p:tag name="PICTUREFILESIZE" val="149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k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1"/>
  <p:tag name="BOXHEIGHT" val="362"/>
  <p:tag name="BOXFONT" val="10"/>
  <p:tag name="BOXWRAP" val="False"/>
  <p:tag name="WORKAROUNDTRANSPARENCYBUG" val="False"/>
  <p:tag name="ALLOWFONTSUBSTITUTION" val="False"/>
  <p:tag name="BITMAPFORMAT" val="pngmono"/>
  <p:tag name="ORIGWIDTH" val="10"/>
  <p:tag name="PICTUREFILESIZE" val="92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frac{1}{2}\sum_{m=1}^k\|\Vec{w}_m\|^2+C\sum_{i=1}^l\sum_{m\not=y_i}\xi_i^m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5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288"/>
  <p:tag name="PICTUREFILESIZE" val="2269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{x_i,y_i\}_{i=1}^l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96"/>
  <p:tag name="PICTUREFILESIZE" val="5738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y_i\in\{1,2,\dots,k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156"/>
  <p:tag name="PICTUREFILESIZE" val="662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f(\Vec{x})=\arg\max_{i}[\Vec{w}_i^T\Vec{x}+b_i], \;\;\;i=1,2,\dots,k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412"/>
  <p:tag name="PICTUREFILESIZE" val="201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{(\Vec{x}_i,d_i)|\Vec{x}_i\in R^m,&#10;d_i\in \{-1,+1\}\}_{i=1}^l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45"/>
  <p:tag name="PICTUREFILESIZE" val="159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max\bigl\{\min_{1\leq i \leq l}\frac{2|\Vec{w}^T\Vec{x}_i+b|}{\|\Vec{w}\|}\bigr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46"/>
  <p:tag name="PICTUREFILESIZE" val="15336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&amp;\Vec{w}_{y_i}^T\Vec{x}_i+b_{y_i} \geq \Vec{w}_m^T\Vec{x}_i+b_m+2-\xi_i^m,\nonumber\\&#10;&amp;\xi_i^m\geq 0, \;\;\; i=1,2,\dots,l,\;\;\; m\in\{1,2,\dots,k\}\backslash y_i. \nonumber&#10;\end{align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4"/>
  <p:tag name="BOXHEIGHT" val="401"/>
  <p:tag name="BOXFONT" val="10"/>
  <p:tag name="BOXWRAP" val="False"/>
  <p:tag name="WORKAROUNDTRANSPARENCYBUG" val="False"/>
  <p:tag name="ALLOWFONTSUBSTITUTION" val="False"/>
  <p:tag name="BITMAPFORMAT" val="pngmono"/>
  <p:tag name="ORIGWIDTH" val="436"/>
  <p:tag name="PICTUREFILESIZE" val="37707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W(\Vec{\alpha})=2\sum_{i,m}\alpha_i^m + \sum_{i,j,m}[-\frac{1}{2}c_j^{y_i}A_iA_j+\alpha_i^m\alpha_j^{y_i}-\frac{1}{2}\alpha_i^m\alpha_j^m]\Vec{x}_i^T\Vec{x}_j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5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552"/>
  <p:tag name="PICTUREFILESIZE" val="4138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&amp;\sum_{i=1}^l\alpha_i^n=\sum_{i=1}^lc_i^n\Vec{A}_i,\;\;\; n=1,2,\dots,k \nonumber\\&#10;&amp;0\leq \alpha_i^m\leq C, \;\;\; \alpha_i^{y_i}=0\nonumber\\&#10;&amp;i=1,2,\dots,l\;\;\; m\in\{1,2,\dots,k\}\backslash y_i \nonumber&#10;\end{align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4"/>
  <p:tag name="BOXHEIGHT" val="401"/>
  <p:tag name="BOXFONT" val="10"/>
  <p:tag name="BOXWRAP" val="False"/>
  <p:tag name="WORKAROUNDTRANSPARENCYBUG" val="False"/>
  <p:tag name="ALLOWFONTSUBSTITUTION" val="False"/>
  <p:tag name="BITMAPFORMAT" val="pngmono"/>
  <p:tag name="ORIGWIDTH" val="338"/>
  <p:tag name="PICTUREFILESIZE" val="43658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f(\Vec{x})=\arg\max_{n}[\sum_{i=1}^l(c_i^n\Vec{A}_i-\alpha_i^n)\Vec{x}_i^T\Vec{x}+b_n]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56"/>
  <p:tag name="BOXHEIGHT" val="390"/>
  <p:tag name="BOXFONT" val="10"/>
  <p:tag name="BOXWRAP" val="False"/>
  <p:tag name="WORKAROUNDTRANSPARENCYBUG" val="False"/>
  <p:tag name="ALLOWFONTSUBSTITUTION" val="False"/>
  <p:tag name="BITMAPFORMAT" val="pngmono"/>
  <p:tag name="ORIGWIDTH" val="401"/>
  <p:tag name="PICTUREFILESIZE" val="27247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equation}&#10;c_i^n=\left\{&#10;\begin{array}{ll}&#10;1,\;\;\;\;\;\;\;\text{if} \;\; y_i=n \nonumber\\&#10;0,\;\;\;\;\;\;\;\text{if} \;\; y_i\not=n \nonumber&#10;\end{array}&#10;\right.&#10;\end{equatio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44"/>
  <p:tag name="BOXHEIGHT" val="446"/>
  <p:tag name="BOXFONT" val="10"/>
  <p:tag name="BOXWRAP" val="False"/>
  <p:tag name="WORKAROUNDTRANSPARENCYBUG" val="False"/>
  <p:tag name="ALLOWFONTSUBSTITUTION" val="False"/>
  <p:tag name="BITMAPFORMAT" val="pngmono"/>
  <p:tag name="ORIGWIDTH" val="221"/>
  <p:tag name="PICTUREFILESIZE" val="1376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Vec{A}_i=\sum_{m=1}^k\alpha_i^m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56"/>
  <p:tag name="BOXHEIGHT" val="390"/>
  <p:tag name="BOXFONT" val="10"/>
  <p:tag name="BOXWRAP" val="False"/>
  <p:tag name="WORKAROUNDTRANSPARENCYBUG" val="False"/>
  <p:tag name="ALLOWFONTSUBSTITUTION" val="False"/>
  <p:tag name="BITMAPFORMAT" val="pngmono"/>
  <p:tag name="ORIGWIDTH" val="130"/>
  <p:tag name="PICTUREFILESIZE" val="944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T\approx \rho l^2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71"/>
  <p:tag name="PICTUREFILESIZE" val="388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rho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10"/>
  <p:tag name="PICTUREFILESIZE" val="83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T_{OVR}\approx K\rho l^2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129"/>
  <p:tag name="PICTUREFILESIZE" val="803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T_{OVO}\approx \rho\frac{K(K-1)}{2}(\frac{2l}{K})^2\approx 2\rho l^2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284"/>
  <p:tag name="PICTUREFILESIZE" val="1778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min_{1\leq i \leq l}|\Vec{w}^T\Vec{x}_i+b|=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31"/>
  <p:tag name="PICTUREFILESIZE" val="907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T_{DAG}\approx 2\rho l^2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123"/>
  <p:tag name="PICTUREFILESIZE" val="730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max\bigl\{\frac{2}{\|\Vec{w}\|}\bigr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99"/>
  <p:tag name="PICTUREFILESIZE" val="634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frac{2}{\|\Vec{w}\|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6"/>
  <p:tag name="PICTUREFILESIZE" val="216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w}^T\Vec{x}_i+b\leq -1 \;\;\;\; \text{for} \;\; d_i=-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83"/>
  <p:tag name="PICTUREFILESIZE" val="999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w}^T\Vec{x}_i+b\geq 1 \;\;\;\;\;\;\; \text{for} \;\; d_i=+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87"/>
  <p:tag name="PICTUREFILESIZE" val="1007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frac{1}{2}\Vec{w}^T\Vec{w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60"/>
  <p:tag name="PICTUREFILESIZE" val="365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d_i(\Vec{w}^T\Vec{x}_i+b)\geq 1\;\; i=1,2,\dots,l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02"/>
  <p:tag name="PICTUREFILESIZE" val="1288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$,$b$,$c$,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7"/>
  <p:tag name="PICTUREFILESIZE" val="246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$.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118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w}^T\Vec{x}+b=0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24"/>
  <p:tag name="PICTUREFILESIZE" val="525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vec{w}^*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64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\vec{w})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5"/>
  <p:tag name="PICTUREFILESIZE" val="318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 f(\vec{w}^*)}{\partial \vec{w}}=\vec{0}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03"/>
  <p:tag name="PICTUREFILESIZE" val="768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71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\vec{w})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5"/>
  <p:tag name="PICTUREFILESIZE" val="318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i(\vec{w})=0, i=1,2,\dots,m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43"/>
  <p:tag name="PICTUREFILESIZE" val="991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J(\vec{w},\vec{\beta})=f(\vec{w})+\sum_{i=1}^{m}\beta_ih_i(\vec{w})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06"/>
  <p:tag name="BOXHEIGHT" val="314"/>
  <p:tag name="BOXFONT" val="10"/>
  <p:tag name="BOXWRAP" val="False"/>
  <p:tag name="WORKAROUNDTRANSPARENCYBUG" val="False"/>
  <p:tag name="ALLOWFONTSUBSTITUTION" val="False"/>
  <p:tag name="BITMAPFORMAT" val="pngmono"/>
  <p:tag name="ORIGWIDTH" val="302"/>
  <p:tag name="PICTUREFILESIZE" val="1827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beta_i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164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vec{w}^*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64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i(\vec{w})=0,i=1,2,\dots,m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43"/>
  <p:tag name="PICTUREFILESIZE" val="99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w}^T\Vec{x}+b&gt;0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21"/>
  <p:tag name="PICTUREFILESIZE" val="563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\vec{w})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5"/>
  <p:tag name="PICTUREFILESIZE" val="318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J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3"/>
  <p:tag name="PICTUREFILESIZE" val="64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vec{\beta}^*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1"/>
  <p:tag name="PICTUREFILESIZE" val="194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 J(\vec{w}^*,\vec{\beta}^*)}{\partial \vec{w}}=\vec{0}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2"/>
  <p:tag name="BOXHEIGHT" val="340"/>
  <p:tag name="BOXFONT" val="10"/>
  <p:tag name="BOXWRAP" val="False"/>
  <p:tag name="WORKAROUNDTRANSPARENCYBUG" val="False"/>
  <p:tag name="ALLOWFONTSUBSTITUTION" val="False"/>
  <p:tag name="BITMAPFORMAT" val="pngmono"/>
  <p:tag name="ORIGWIDTH" val="127"/>
  <p:tag name="PICTUREFILESIZE" val="969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 J(\vec{w}^*,\vec{\beta}^*)}{\partial \vec{\beta}}=\vec{0}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2"/>
  <p:tag name="BOXHEIGHT" val="340"/>
  <p:tag name="BOXFONT" val="10"/>
  <p:tag name="BOXWRAP" val="False"/>
  <p:tag name="WORKAROUNDTRANSPARENCYBUG" val="False"/>
  <p:tag name="ALLOWFONTSUBSTITUTION" val="False"/>
  <p:tag name="BITMAPFORMAT" val="pngmono"/>
  <p:tag name="ORIGWIDTH" val="127"/>
  <p:tag name="PICTUREFILESIZE" val="1027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\vec{w})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5"/>
  <p:tag name="PICTUREFILESIZE" val="318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i(\vec{w})=0, i=1,2,\dots,m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43"/>
  <p:tag name="PICTUREFILESIZE" val="991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lpha_i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9"/>
  <p:tag name="PICTUREFILESIZE" val="137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_i(\vec{w})\leq 0, i=1,2,\dots,k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32"/>
  <p:tag name="PICTUREFILESIZE" val="1031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J(\vec{w},\vec{\alpha})=f(\vec{w})+\sum_{i=1}^{k}\alpha_ig_i(\vec{w})+\sum_{i=1}^{m}\beta_ih_i(\vec{w})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0"/>
  <p:tag name="BOXHEIGHT" val="329"/>
  <p:tag name="BOXFONT" val="10"/>
  <p:tag name="BOXWRAP" val="False"/>
  <p:tag name="WORKAROUNDTRANSPARENCYBUG" val="False"/>
  <p:tag name="ALLOWFONTSUBSTITUTION" val="False"/>
  <p:tag name="BITMAPFORMAT" val="pngmono"/>
  <p:tag name="ORIGWIDTH" val="457"/>
  <p:tag name="PICTUREFILESIZE" val="2566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w}^T\Vec{x}+b&lt;0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21"/>
  <p:tag name="PICTUREFILESIZE" val="560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beta_i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164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mega \subseteq R^n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72"/>
  <p:tag name="PICTUREFILESIZE" val="357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(\vec{\alpha},\vec{\beta})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63"/>
  <p:tag name="PICTUREFILESIZE" val="508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vec{\alpha}\geq \vec{0}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292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(\vec{\alpha},\vec{\beta})=Inf_{\vec{w}\in \Omega}J(\vec{w},\vec{\alpha},\vec{\beta})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61"/>
  <p:tag name="PICTUREFILESIZE" val="1646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vec{w}^*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64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vec{\alpha}^*,\vec{\beta}^*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53"/>
  <p:tag name="PICTUREFILESIZE" val="388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 J(\vec{w}^*,\vec{\alpha}^*,\vec{\beta}^*)}{\partial \vec{w}}=\vec{0}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2"/>
  <p:tag name="BOXHEIGHT" val="340"/>
  <p:tag name="BOXFONT" val="10"/>
  <p:tag name="BOXWRAP" val="False"/>
  <p:tag name="WORKAROUNDTRANSPARENCYBUG" val="False"/>
  <p:tag name="ALLOWFONTSUBSTITUTION" val="False"/>
  <p:tag name="BITMAPFORMAT" val="pngmono"/>
  <p:tag name="ORIGWIDTH" val="151"/>
  <p:tag name="PICTUREFILESIZE" val="1104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 J(\vec{w}^*,\vec{\alpha}^*,\vec{\beta}^*)}{\partial \vec{\beta}}=\vec{0}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2"/>
  <p:tag name="BOXHEIGHT" val="340"/>
  <p:tag name="BOXFONT" val="10"/>
  <p:tag name="BOXWRAP" val="False"/>
  <p:tag name="WORKAROUNDTRANSPARENCYBUG" val="False"/>
  <p:tag name="ALLOWFONTSUBSTITUTION" val="False"/>
  <p:tag name="BITMAPFORMAT" val="pngmono"/>
  <p:tag name="ORIGWIDTH" val="151"/>
  <p:tag name="PICTUREFILESIZE" val="1166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lpha_i^*\geq 0,i=1,2,\dots,k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16"/>
  <p:tag name="BOXHEIGHT" val="334"/>
  <p:tag name="BOXFONT" val="10"/>
  <p:tag name="BOXWRAP" val="False"/>
  <p:tag name="WORKAROUNDTRANSPARENCYBUG" val="False"/>
  <p:tag name="ALLOWFONTSUBSTITUTION" val="False"/>
  <p:tag name="BITMAPFORMAT" val="pngmono"/>
  <p:tag name="ORIGWIDTH" val="202"/>
  <p:tag name="PICTUREFILESIZE" val="834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x}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9"/>
  <p:tag name="PICTUREFILESIZE" val="144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lpha_i^*g_i(\vec{w}^*)=0,i=1,2,\dots,k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16"/>
  <p:tag name="BOXHEIGHT" val="334"/>
  <p:tag name="BOXFONT" val="10"/>
  <p:tag name="BOXWRAP" val="False"/>
  <p:tag name="WORKAROUNDTRANSPARENCYBUG" val="False"/>
  <p:tag name="ALLOWFONTSUBSTITUTION" val="False"/>
  <p:tag name="BITMAPFORMAT" val="pngmono"/>
  <p:tag name="ORIGWIDTH" val="266"/>
  <p:tag name="PICTUREFILESIZE" val="124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_i(\vec{w}^*)\leq 0,i=1,2,\dots,k$&#10;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16"/>
  <p:tag name="BOXHEIGHT" val="334"/>
  <p:tag name="BOXFONT" val="10"/>
  <p:tag name="BOXWRAP" val="False"/>
  <p:tag name="WORKAROUNDTRANSPARENCYBUG" val="False"/>
  <p:tag name="ALLOWFONTSUBSTITUTION" val="False"/>
  <p:tag name="BITMAPFORMAT" val="pngmono"/>
  <p:tag name="ORIGWIDTH" val="241"/>
  <p:tag name="PICTUREFILESIZE" val="1078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frac{1}{2}\Vec{w}^T\Vec{w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60"/>
  <p:tag name="PICTUREFILESIZE" val="365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d_i(\Vec{w}^T\Vec{x}_i+b)\geq 1\;\; i=1,2,\dots,l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02"/>
  <p:tag name="PICTUREFILESIZE" val="1288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&#10;Q(\Vec{\alpha})=\sum_{i=1}^l\alpha_i-\frac{1}{2}\sum_{i=1}^l\sum_{j=1}^l\alpha_i\alpha_jd_id_j\Vec{x}_i^T\Vec{x}_j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83"/>
  <p:tag name="PICTUREFILESIZE" val="2713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&amp;\sum_{i=1}^l\alpha_id_i=0 \nonumber\\&#10;&amp;\alpha_i\geq 0\;\;\;\;{\text{for}}\;\;i=1,2,\dots,l \nonumber&#10;\end{alig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48"/>
  <p:tag name="PICTUREFILESIZE" val="1889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9"/>
  <p:tag name="PICTUREFILESIZE" val="137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i^{\ast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1"/>
  <p:tag name="PICTUREFILESIZE" val="186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&#10;\sum_{i=1}^l\alpha_i^{*}d_i\Vec{x}_i^T\Vec{x}+b^{*}&#10;=0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06"/>
  <p:tag name="PICTUREFILESIZE" val="1425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lpha_i^*g_i(\vec{w}^*)=0,i=1,2,\dots,k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16"/>
  <p:tag name="BOXHEIGHT" val="334"/>
  <p:tag name="BOXFONT" val="10"/>
  <p:tag name="BOXWRAP" val="False"/>
  <p:tag name="WORKAROUNDTRANSPARENCYBUG" val="False"/>
  <p:tag name="ALLOWFONTSUBSTITUTION" val="False"/>
  <p:tag name="BITMAPFORMAT" val="pngmono"/>
  <p:tag name="ORIGWIDTH" val="266"/>
  <p:tag name="PICTUREFILESIZE" val="124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d_i=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59"/>
  <p:tag name="PICTUREFILESIZE" val="191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xi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43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xi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43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d_i(\Vec{w}^T\Vec{x}_i+b)\geq 1,\;\; i=1,2,\dots,l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11"/>
  <p:tag name="PICTUREFILESIZE" val="1316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d_i(\Vec{w}^T\Vec{x}_i+b)\geq 1-\xi_i,\;\; i=1,2,\dots,l \hspace{9mm} \xi_i\geq 0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34"/>
  <p:tag name="PICTUREFILESIZE" val="1807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0\leq \xi_i\leq 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95"/>
  <p:tag name="PICTUREFILESIZE" val="429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xi_i &gt; 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55"/>
  <p:tag name="PICTUREFILESIZE" val="258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xi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43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frac{1}{2}\Vec{w}^T\Vec{w}+C\sum_{i=1}^l\xi_i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62"/>
  <p:tag name="PICTUREFILESIZE" val="11698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d_i(\Vec{w}^T\Vec{x}_i+b)\geq&#10;1-\xi_i\;\;\;\;&amp;{\text{for}}\;\;i=1,2,\dots,l \nonumber\\&#10;\xi_i\geq 0 \;\;\;\;&amp;{\text{for}}\;\;i=1,2,\dots,l\nonumber&#10;\end{align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94"/>
  <p:tag name="PICTUREFILESIZE" val="26468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C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6"/>
  <p:tag name="PICTUREFILESIZE" val="11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d_i=-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75"/>
  <p:tag name="PICTUREFILESIZE" val="218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xi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43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xi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43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&#10;Q(\Vec{\alpha})=\sum_{i=1}^l\alpha_i-\frac{1}{2}\sum_{i=1}^l\sum_{j=1}^l\alpha_i\alpha_jd_id_j\Vec{x}_i^T\Vec{x}_j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83"/>
  <p:tag name="PICTUREFILESIZE" val="2713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&amp;\sum_{i=1}^l\alpha_id_i=0 \nonumber\\&#10;&amp;0\leq \alpha_i\leq C\;\;\;\;{\text{for}}\;\;i=1,2,\dots,l \nonumber&#10;\end{alig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2132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&#10;\sum_{i=1}^l\alpha_i^{*}d_i\Vec{x}_i^T\Vec{x}+b^{*}&#10;=0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06"/>
  <p:tag name="PICTUREFILESIZE" val="1425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x}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9"/>
  <p:tag name="PICTUREFILESIZE" val="144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phi(\Vec{x}_i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396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x}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9"/>
  <p:tag name="PICTUREFILESIZE" val="144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phi(\cdot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5"/>
  <p:tag name="PICTUREFILESIZE" val="262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equation}&#10;Q(\Vec{\alpha})=\sum_{i=1}^l\alpha_i-\frac{1}{2}&#10;\sum_{i=1}^l\sum_{j=1}^l\alpha_i\alpha_jd_id_j\phi^T(\Vec{x}_i)\phi(\Vec{x}_j)&#10;\nonumber&#10;\end{equatio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52"/>
  <p:tag name="PICTUREFILESIZE" val="3303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f(\Vec{x})={\text {sgn}}(\Vec{w}^T\Vec{x}+b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10"/>
  <p:tag name="PICTUREFILESIZE" val="1062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&amp;\sum_{i=1}^l\alpha_id_i=0 \nonumber\\&#10;&amp;0\leq \alpha_i\leq C\;\;\;\;{\text{for}}\;\;i=1,2,\dots,l \nonumber&#10;\end{alig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2132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&#10;\sum_{i=1}^l\alpha_i^{*}d_i\phi^T(\Vec{x}_i)\phi(\Vec{x})+b^{*}&#10;=0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76"/>
  <p:tag name="PICTUREFILESIZE" val="2012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&#10;K(\Vec{x},\Vec{x}^{'})=\phi^T(\Vec{x})\phi(\Vec{x}^{'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18"/>
  <p:tag name="PICTUREFILESIZE" val="1307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&#10;K(\Vec{x},\Vec{x}^{'})=(1+\Vec{x}^T\Vec{x}^{'})^P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30"/>
  <p:tag name="PICTUREFILESIZE" val="1104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&#10;K(\Vec{x},\Vec{x}^{'})=\exp\bigl(-\frac{\|\Vec{x}-\Vec{x}^{'}\|^2}{2\sigma^2}\bigr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72"/>
  <p:tag name="PICTUREFILESIZE" val="1732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&#10;K(\Vec{x},\Vec{x}^{'})=\exp\bigl(-\frac{\|\Vec{x}-\Vec{x}^{'}\|^2}{2\sigma^2}\bigr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72"/>
  <p:tag name="PICTUREFILESIZE" val="1732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equation}&#10;Q(\Vec{\alpha})=\sum_{i=1}^l\alpha_i-\frac{1}{2}&#10;\sum_{i=1}^l\sum_{j=1}^l\alpha_i\alpha_jd_id_jK(\Vec{x}_i,\Vec{x}_j)&#10;\nonumber&#10;\end{equatio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23"/>
  <p:tag name="PICTUREFILESIZE" val="3016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Vec{K}=\{K(\Vec{x}_i,\Vec{x}_j)\}^l_{i,j=1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07"/>
  <p:tag name="PICTUREFILESIZE" val="1144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&#10;f(x)=\sum_{i=1}^l\alpha_i^{*}d_iK(\Vec{x}_i,\Vec{x})+b^\ast&#10;=0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9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321"/>
  <p:tag name="PICTUREFILESIZE" val="20627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&amp;\sum_{i=1}^l\alpha_id_i=0\nonumber\\&#10;&amp;0\leq \alpha_i\leq C \;\;\;\;&#10;{\text{for}}\;\;i=1,2,\dots,l\nonumber&#10;\end{alig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21323"/>
</p:tagLst>
</file>

<file path=ppt/theme/theme1.xml><?xml version="1.0" encoding="utf-8"?>
<a:theme xmlns:a="http://schemas.openxmlformats.org/drawingml/2006/main" name="主题1">
  <a:themeElements>
    <a:clrScheme name="Blends 5">
      <a:dk1>
        <a:srgbClr val="000000"/>
      </a:dk1>
      <a:lt1>
        <a:srgbClr val="FFFFFF"/>
      </a:lt1>
      <a:dk2>
        <a:srgbClr val="000066"/>
      </a:dk2>
      <a:lt2>
        <a:srgbClr val="333333"/>
      </a:lt2>
      <a:accent1>
        <a:srgbClr val="C4709A"/>
      </a:accent1>
      <a:accent2>
        <a:srgbClr val="4B4EB5"/>
      </a:accent2>
      <a:accent3>
        <a:srgbClr val="FFFFFF"/>
      </a:accent3>
      <a:accent4>
        <a:srgbClr val="000000"/>
      </a:accent4>
      <a:accent5>
        <a:srgbClr val="DEBBCA"/>
      </a:accent5>
      <a:accent6>
        <a:srgbClr val="4346A4"/>
      </a:accent6>
      <a:hlink>
        <a:srgbClr val="C481CF"/>
      </a:hlink>
      <a:folHlink>
        <a:srgbClr val="76B749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11638</TotalTime>
  <Words>2530</Words>
  <Application>Microsoft Office PowerPoint</Application>
  <PresentationFormat>全屏显示(4:3)</PresentationFormat>
  <Paragraphs>656</Paragraphs>
  <Slides>84</Slides>
  <Notes>64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85" baseType="lpstr">
      <vt:lpstr>主题1</vt:lpstr>
      <vt:lpstr>支持向量机 Support Vector Machines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</vt:lpstr>
      <vt:lpstr>VC维 Vapnik-Chervonenkis Dimension</vt:lpstr>
      <vt:lpstr>什么东东?</vt:lpstr>
      <vt:lpstr>线性函数的VC维</vt:lpstr>
      <vt:lpstr>线性函数的VC维</vt:lpstr>
      <vt:lpstr>线性函数的VC维</vt:lpstr>
      <vt:lpstr>线性函数的VC维</vt:lpstr>
      <vt:lpstr>线性函数的VC维</vt:lpstr>
      <vt:lpstr>d维空间超平面的VC维是d+1</vt:lpstr>
      <vt:lpstr>d维空间超平面的VC维是d+1</vt:lpstr>
      <vt:lpstr>d维空间超平面的VC维是d+1</vt:lpstr>
      <vt:lpstr>支持向量机（续） Support Vector Machines（continuous）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分解优化算法 Decomposition Optimization Algorithm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序列最小优化算法 Sequential Minimal Optimization Algorithm</vt:lpstr>
      <vt:lpstr> </vt:lpstr>
      <vt:lpstr>梯度下降Gradient Descent</vt:lpstr>
      <vt:lpstr>SMO原理分析</vt:lpstr>
      <vt:lpstr>PowerPoint 演示文稿</vt:lpstr>
      <vt:lpstr>如何更新</vt:lpstr>
      <vt:lpstr>如何更新</vt:lpstr>
      <vt:lpstr>如何更新</vt:lpstr>
      <vt:lpstr>如何更新</vt:lpstr>
      <vt:lpstr>如何更新</vt:lpstr>
      <vt:lpstr>如何更新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多类支持向量机 Multi-class Support Vector Machines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决策树 Decision Tree</dc:title>
  <dc:creator>Administrator</dc:creator>
  <cp:lastModifiedBy>admin</cp:lastModifiedBy>
  <cp:revision>338</cp:revision>
  <dcterms:created xsi:type="dcterms:W3CDTF">2017-09-24T06:49:25Z</dcterms:created>
  <dcterms:modified xsi:type="dcterms:W3CDTF">2017-12-12T09:56:38Z</dcterms:modified>
</cp:coreProperties>
</file>